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93" r:id="rId3"/>
    <p:sldId id="301" r:id="rId4"/>
    <p:sldId id="319" r:id="rId5"/>
    <p:sldId id="299" r:id="rId6"/>
    <p:sldId id="278" r:id="rId7"/>
    <p:sldId id="283" r:id="rId8"/>
    <p:sldId id="284" r:id="rId9"/>
    <p:sldId id="285" r:id="rId10"/>
    <p:sldId id="314" r:id="rId11"/>
    <p:sldId id="265" r:id="rId12"/>
    <p:sldId id="275" r:id="rId13"/>
    <p:sldId id="288" r:id="rId14"/>
    <p:sldId id="328" r:id="rId15"/>
    <p:sldId id="289" r:id="rId16"/>
    <p:sldId id="272" r:id="rId17"/>
    <p:sldId id="290" r:id="rId18"/>
    <p:sldId id="292" r:id="rId19"/>
    <p:sldId id="320" r:id="rId20"/>
    <p:sldId id="294" r:id="rId21"/>
    <p:sldId id="305" r:id="rId22"/>
    <p:sldId id="306" r:id="rId23"/>
    <p:sldId id="307" r:id="rId24"/>
    <p:sldId id="308" r:id="rId25"/>
    <p:sldId id="318" r:id="rId26"/>
    <p:sldId id="317" r:id="rId27"/>
    <p:sldId id="310" r:id="rId28"/>
    <p:sldId id="313" r:id="rId29"/>
    <p:sldId id="295" r:id="rId30"/>
    <p:sldId id="326" r:id="rId31"/>
    <p:sldId id="327" r:id="rId32"/>
    <p:sldId id="329" r:id="rId33"/>
    <p:sldId id="321" r:id="rId34"/>
    <p:sldId id="322" r:id="rId35"/>
    <p:sldId id="330" r:id="rId36"/>
    <p:sldId id="323" r:id="rId37"/>
    <p:sldId id="324" r:id="rId38"/>
    <p:sldId id="325" r:id="rId39"/>
    <p:sldId id="296" r:id="rId40"/>
    <p:sldId id="297" r:id="rId41"/>
    <p:sldId id="274" r:id="rId42"/>
    <p:sldId id="302" r:id="rId43"/>
  </p:sldIdLst>
  <p:sldSz cx="16459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009193"/>
    <a:srgbClr val="C729C4"/>
    <a:srgbClr val="FF9300"/>
    <a:srgbClr val="D3D3D3"/>
    <a:srgbClr val="00ACEB"/>
    <a:srgbClr val="00D4E8"/>
    <a:srgbClr val="00C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18" autoAdjust="0"/>
    <p:restoredTop sz="94660"/>
  </p:normalViewPr>
  <p:slideViewPr>
    <p:cSldViewPr snapToGrid="0">
      <p:cViewPr varScale="1">
        <p:scale>
          <a:sx n="103" d="100"/>
          <a:sy n="103" d="100"/>
        </p:scale>
        <p:origin x="9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68364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076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60034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81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240"/>
            </a:lvl1pPr>
            <a:lvl2pPr marL="617220" indent="0" algn="ctr">
              <a:buNone/>
              <a:defRPr sz="2700"/>
            </a:lvl2pPr>
            <a:lvl3pPr marL="1234440" indent="0" algn="ctr">
              <a:buNone/>
              <a:defRPr sz="2430"/>
            </a:lvl3pPr>
            <a:lvl4pPr marL="1851660" indent="0" algn="ctr">
              <a:buNone/>
              <a:defRPr sz="2160"/>
            </a:lvl4pPr>
            <a:lvl5pPr marL="2468880" indent="0" algn="ctr">
              <a:buNone/>
              <a:defRPr sz="2160"/>
            </a:lvl5pPr>
            <a:lvl6pPr marL="3086100" indent="0" algn="ctr">
              <a:buNone/>
              <a:defRPr sz="2160"/>
            </a:lvl6pPr>
            <a:lvl7pPr marL="3703320" indent="0" algn="ctr">
              <a:buNone/>
              <a:defRPr sz="2160"/>
            </a:lvl7pPr>
            <a:lvl8pPr marL="4320540" indent="0" algn="ctr">
              <a:buNone/>
              <a:defRPr sz="2160"/>
            </a:lvl8pPr>
            <a:lvl9pPr marL="493776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841957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893915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5"/>
            <a:ext cx="14196060" cy="4564379"/>
          </a:xfrm>
        </p:spPr>
        <p:txBody>
          <a:bodyPr anchor="b"/>
          <a:lstStyle>
            <a:lvl1pPr>
              <a:defRPr sz="8100"/>
            </a:lvl1pPr>
          </a:lstStyle>
          <a:p>
            <a:r>
              <a:rPr lang="en-US"/>
              <a:t>Click to edit Master title style</a:t>
            </a:r>
            <a:endParaRPr lang="en-US" dirty="0"/>
          </a:p>
        </p:txBody>
      </p:sp>
      <p:sp>
        <p:nvSpPr>
          <p:cNvPr id="3" name="Text Placeholder 2"/>
          <p:cNvSpPr>
            <a:spLocks noGrp="1"/>
          </p:cNvSpPr>
          <p:nvPr>
            <p:ph type="body" idx="1"/>
          </p:nvPr>
        </p:nvSpPr>
        <p:spPr>
          <a:xfrm>
            <a:off x="1122998" y="7343145"/>
            <a:ext cx="14196060" cy="2400299"/>
          </a:xfrm>
        </p:spPr>
        <p:txBody>
          <a:bodyPr/>
          <a:lstStyle>
            <a:lvl1pPr marL="0" indent="0">
              <a:buNone/>
              <a:defRPr sz="3240">
                <a:solidFill>
                  <a:schemeClr val="tx1"/>
                </a:solidFill>
              </a:defRPr>
            </a:lvl1pPr>
            <a:lvl2pPr marL="617220" indent="0">
              <a:buNone/>
              <a:defRPr sz="2700">
                <a:solidFill>
                  <a:schemeClr val="tx1">
                    <a:tint val="75000"/>
                  </a:schemeClr>
                </a:solidFill>
              </a:defRPr>
            </a:lvl2pPr>
            <a:lvl3pPr marL="1234440" indent="0">
              <a:buNone/>
              <a:defRPr sz="2430">
                <a:solidFill>
                  <a:schemeClr val="tx1">
                    <a:tint val="75000"/>
                  </a:schemeClr>
                </a:solidFill>
              </a:defRPr>
            </a:lvl3pPr>
            <a:lvl4pPr marL="1851660" indent="0">
              <a:buNone/>
              <a:defRPr sz="2160">
                <a:solidFill>
                  <a:schemeClr val="tx1">
                    <a:tint val="75000"/>
                  </a:schemeClr>
                </a:solidFill>
              </a:defRPr>
            </a:lvl4pPr>
            <a:lvl5pPr marL="2468880" indent="0">
              <a:buNone/>
              <a:defRPr sz="2160">
                <a:solidFill>
                  <a:schemeClr val="tx1">
                    <a:tint val="75000"/>
                  </a:schemeClr>
                </a:solidFill>
              </a:defRPr>
            </a:lvl5pPr>
            <a:lvl6pPr marL="3086100" indent="0">
              <a:buNone/>
              <a:defRPr sz="2160">
                <a:solidFill>
                  <a:schemeClr val="tx1">
                    <a:tint val="75000"/>
                  </a:schemeClr>
                </a:solidFill>
              </a:defRPr>
            </a:lvl6pPr>
            <a:lvl7pPr marL="3703320" indent="0">
              <a:buNone/>
              <a:defRPr sz="2160">
                <a:solidFill>
                  <a:schemeClr val="tx1">
                    <a:tint val="75000"/>
                  </a:schemeClr>
                </a:solidFill>
              </a:defRPr>
            </a:lvl7pPr>
            <a:lvl8pPr marL="4320540" indent="0">
              <a:buNone/>
              <a:defRPr sz="2160">
                <a:solidFill>
                  <a:schemeClr val="tx1">
                    <a:tint val="75000"/>
                  </a:schemeClr>
                </a:solidFill>
              </a:defRPr>
            </a:lvl8pPr>
            <a:lvl9pPr marL="4937760" indent="0">
              <a:buNone/>
              <a:defRPr sz="21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01/04/2024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76181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01/04/2024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04498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4"/>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01/04/2024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557512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01/04/2024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018920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01/04/2024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192850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4320"/>
            </a:lvl1pPr>
            <a:lvl2pPr>
              <a:defRPr sz="3780"/>
            </a:lvl2pPr>
            <a:lvl3pPr>
              <a:defRPr sz="324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01/04/2024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9901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327772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4320"/>
            </a:lvl1pPr>
            <a:lvl2pPr marL="617220" indent="0">
              <a:buNone/>
              <a:defRPr sz="3780"/>
            </a:lvl2pPr>
            <a:lvl3pPr marL="1234440" indent="0">
              <a:buNone/>
              <a:defRPr sz="3240"/>
            </a:lvl3pPr>
            <a:lvl4pPr marL="1851660" indent="0">
              <a:buNone/>
              <a:defRPr sz="2700"/>
            </a:lvl4pPr>
            <a:lvl5pPr marL="2468880" indent="0">
              <a:buNone/>
              <a:defRPr sz="2700"/>
            </a:lvl5pPr>
            <a:lvl6pPr marL="3086100" indent="0">
              <a:buNone/>
              <a:defRPr sz="2700"/>
            </a:lvl6pPr>
            <a:lvl7pPr marL="3703320" indent="0">
              <a:buNone/>
              <a:defRPr sz="2700"/>
            </a:lvl7pPr>
            <a:lvl8pPr marL="4320540" indent="0">
              <a:buNone/>
              <a:defRPr sz="2700"/>
            </a:lvl8pPr>
            <a:lvl9pPr marL="4937760"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01/04/2024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86437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01379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39770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3"/>
            <a:ext cx="141960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122998" y="7343143"/>
            <a:ext cx="14196060" cy="2400299"/>
          </a:xfrm>
        </p:spPr>
        <p:txBody>
          <a:bodyPr/>
          <a:lstStyle>
            <a:lvl1pPr marL="0" indent="0">
              <a:buNone/>
              <a:defRPr sz="3840">
                <a:solidFill>
                  <a:schemeClr val="tx1"/>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01/04/2024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2440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01/04/2024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4174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2"/>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01/04/2024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7522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01/04/2024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22964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01/04/2024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6296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01/04/2024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5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01/04/2024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1699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2"/>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B16436C1-0D94-439B-A5F9-6BF9F1C79695}" type="datetimeFigureOut">
              <a:rPr lang="en-GB" smtClean="0"/>
              <a:t>01/04/2024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23835074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4"/>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620">
                <a:solidFill>
                  <a:schemeClr val="tx1">
                    <a:tint val="75000"/>
                  </a:schemeClr>
                </a:solidFill>
              </a:defRPr>
            </a:lvl1pPr>
          </a:lstStyle>
          <a:p>
            <a:fld id="{B16436C1-0D94-439B-A5F9-6BF9F1C79695}" type="datetimeFigureOut">
              <a:rPr lang="en-GB" smtClean="0"/>
              <a:t>01/04/2024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6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6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1937258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234440" rtl="0" eaLnBrk="1" latinLnBrk="0" hangingPunct="1">
        <a:lnSpc>
          <a:spcPct val="90000"/>
        </a:lnSpc>
        <a:spcBef>
          <a:spcPct val="0"/>
        </a:spcBef>
        <a:buNone/>
        <a:defRPr sz="5940" kern="1200">
          <a:solidFill>
            <a:schemeClr val="tx1"/>
          </a:solidFill>
          <a:latin typeface="+mj-lt"/>
          <a:ea typeface="+mj-ea"/>
          <a:cs typeface="+mj-cs"/>
        </a:defRPr>
      </a:lvl1pPr>
    </p:titleStyle>
    <p:bodyStyle>
      <a:lvl1pPr marL="308610" indent="-308610" algn="l" defTabSz="1234440" rtl="0" eaLnBrk="1" latinLnBrk="0" hangingPunct="1">
        <a:lnSpc>
          <a:spcPct val="90000"/>
        </a:lnSpc>
        <a:spcBef>
          <a:spcPts val="1350"/>
        </a:spcBef>
        <a:buFont typeface="Arial" panose="020B0604020202020204" pitchFamily="34" charset="0"/>
        <a:buChar char="•"/>
        <a:defRPr sz="3780" kern="1200">
          <a:solidFill>
            <a:schemeClr val="tx1"/>
          </a:solidFill>
          <a:latin typeface="+mn-lt"/>
          <a:ea typeface="+mn-ea"/>
          <a:cs typeface="+mn-cs"/>
        </a:defRPr>
      </a:lvl1pPr>
      <a:lvl2pPr marL="925830" indent="-308610" algn="l" defTabSz="1234440" rtl="0" eaLnBrk="1" latinLnBrk="0" hangingPunct="1">
        <a:lnSpc>
          <a:spcPct val="90000"/>
        </a:lnSpc>
        <a:spcBef>
          <a:spcPts val="675"/>
        </a:spcBef>
        <a:buFont typeface="Arial" panose="020B0604020202020204" pitchFamily="34" charset="0"/>
        <a:buChar char="•"/>
        <a:defRPr sz="3240" kern="1200">
          <a:solidFill>
            <a:schemeClr val="tx1"/>
          </a:solidFill>
          <a:latin typeface="+mn-lt"/>
          <a:ea typeface="+mn-ea"/>
          <a:cs typeface="+mn-cs"/>
        </a:defRPr>
      </a:lvl2pPr>
      <a:lvl3pPr marL="1543050" indent="-308610" algn="l" defTabSz="1234440" rtl="0" eaLnBrk="1" latinLnBrk="0" hangingPunct="1">
        <a:lnSpc>
          <a:spcPct val="90000"/>
        </a:lnSpc>
        <a:spcBef>
          <a:spcPts val="675"/>
        </a:spcBef>
        <a:buFont typeface="Arial" panose="020B0604020202020204" pitchFamily="34" charset="0"/>
        <a:buChar char="•"/>
        <a:defRPr sz="2700" kern="1200">
          <a:solidFill>
            <a:schemeClr val="tx1"/>
          </a:solidFill>
          <a:latin typeface="+mn-lt"/>
          <a:ea typeface="+mn-ea"/>
          <a:cs typeface="+mn-cs"/>
        </a:defRPr>
      </a:lvl3pPr>
      <a:lvl4pPr marL="21602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4pPr>
      <a:lvl5pPr marL="277749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5pPr>
      <a:lvl6pPr marL="339471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6pPr>
      <a:lvl7pPr marL="401193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7pPr>
      <a:lvl8pPr marL="462915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8pPr>
      <a:lvl9pPr marL="52463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9pPr>
    </p:bodyStyle>
    <p:otherStyle>
      <a:defPPr>
        <a:defRPr lang="en-US"/>
      </a:defPPr>
      <a:lvl1pPr marL="0" algn="l" defTabSz="1234440" rtl="0" eaLnBrk="1" latinLnBrk="0" hangingPunct="1">
        <a:defRPr sz="2430" kern="1200">
          <a:solidFill>
            <a:schemeClr val="tx1"/>
          </a:solidFill>
          <a:latin typeface="+mn-lt"/>
          <a:ea typeface="+mn-ea"/>
          <a:cs typeface="+mn-cs"/>
        </a:defRPr>
      </a:lvl1pPr>
      <a:lvl2pPr marL="617220" algn="l" defTabSz="1234440" rtl="0" eaLnBrk="1" latinLnBrk="0" hangingPunct="1">
        <a:defRPr sz="2430" kern="1200">
          <a:solidFill>
            <a:schemeClr val="tx1"/>
          </a:solidFill>
          <a:latin typeface="+mn-lt"/>
          <a:ea typeface="+mn-ea"/>
          <a:cs typeface="+mn-cs"/>
        </a:defRPr>
      </a:lvl2pPr>
      <a:lvl3pPr marL="1234440" algn="l" defTabSz="1234440" rtl="0" eaLnBrk="1" latinLnBrk="0" hangingPunct="1">
        <a:defRPr sz="2430" kern="1200">
          <a:solidFill>
            <a:schemeClr val="tx1"/>
          </a:solidFill>
          <a:latin typeface="+mn-lt"/>
          <a:ea typeface="+mn-ea"/>
          <a:cs typeface="+mn-cs"/>
        </a:defRPr>
      </a:lvl3pPr>
      <a:lvl4pPr marL="1851660" algn="l" defTabSz="1234440" rtl="0" eaLnBrk="1" latinLnBrk="0" hangingPunct="1">
        <a:defRPr sz="2430" kern="1200">
          <a:solidFill>
            <a:schemeClr val="tx1"/>
          </a:solidFill>
          <a:latin typeface="+mn-lt"/>
          <a:ea typeface="+mn-ea"/>
          <a:cs typeface="+mn-cs"/>
        </a:defRPr>
      </a:lvl4pPr>
      <a:lvl5pPr marL="2468880" algn="l" defTabSz="1234440" rtl="0" eaLnBrk="1" latinLnBrk="0" hangingPunct="1">
        <a:defRPr sz="2430" kern="1200">
          <a:solidFill>
            <a:schemeClr val="tx1"/>
          </a:solidFill>
          <a:latin typeface="+mn-lt"/>
          <a:ea typeface="+mn-ea"/>
          <a:cs typeface="+mn-cs"/>
        </a:defRPr>
      </a:lvl5pPr>
      <a:lvl6pPr marL="3086100" algn="l" defTabSz="1234440" rtl="0" eaLnBrk="1" latinLnBrk="0" hangingPunct="1">
        <a:defRPr sz="2430" kern="1200">
          <a:solidFill>
            <a:schemeClr val="tx1"/>
          </a:solidFill>
          <a:latin typeface="+mn-lt"/>
          <a:ea typeface="+mn-ea"/>
          <a:cs typeface="+mn-cs"/>
        </a:defRPr>
      </a:lvl6pPr>
      <a:lvl7pPr marL="3703320" algn="l" defTabSz="1234440" rtl="0" eaLnBrk="1" latinLnBrk="0" hangingPunct="1">
        <a:defRPr sz="2430" kern="1200">
          <a:solidFill>
            <a:schemeClr val="tx1"/>
          </a:solidFill>
          <a:latin typeface="+mn-lt"/>
          <a:ea typeface="+mn-ea"/>
          <a:cs typeface="+mn-cs"/>
        </a:defRPr>
      </a:lvl7pPr>
      <a:lvl8pPr marL="4320540" algn="l" defTabSz="1234440" rtl="0" eaLnBrk="1" latinLnBrk="0" hangingPunct="1">
        <a:defRPr sz="2430" kern="1200">
          <a:solidFill>
            <a:schemeClr val="tx1"/>
          </a:solidFill>
          <a:latin typeface="+mn-lt"/>
          <a:ea typeface="+mn-ea"/>
          <a:cs typeface="+mn-cs"/>
        </a:defRPr>
      </a:lvl8pPr>
      <a:lvl9pPr marL="4937760" algn="l" defTabSz="1234440" rtl="0" eaLnBrk="1" latinLnBrk="0" hangingPunct="1">
        <a:defRPr sz="24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two-session reward learning experiment!</a:t>
            </a:r>
          </a:p>
        </p:txBody>
      </p:sp>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r>
              <a:rPr lang="en-GB" sz="5809" dirty="0"/>
              <a:t>Overview of one ‘trial’</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469638" y="3612726"/>
            <a:ext cx="15055061" cy="5790061"/>
            <a:chOff x="217240" y="2009550"/>
            <a:chExt cx="11405349" cy="4386410"/>
          </a:xfrm>
        </p:grpSpPr>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480" b="7198"/>
            <a:stretch/>
          </p:blipFill>
          <p:spPr>
            <a:xfrm>
              <a:off x="217240" y="2009550"/>
              <a:ext cx="4184535" cy="1419450"/>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9" name="Arrow: Down 8">
              <a:extLst>
                <a:ext uri="{FF2B5EF4-FFF2-40B4-BE49-F238E27FC236}">
                  <a16:creationId xmlns:a16="http://schemas.microsoft.com/office/drawing/2014/main" id="{1418A11D-F8C9-4482-ADDC-35929A421BC6}"/>
                </a:ext>
              </a:extLst>
            </p:cNvPr>
            <p:cNvSpPr/>
            <p:nvPr/>
          </p:nvSpPr>
          <p:spPr>
            <a:xfrm>
              <a:off x="517592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dirty="0"/>
            </a:p>
          </p:txBody>
        </p:sp>
        <p:sp>
          <p:nvSpPr>
            <p:cNvPr id="10" name="TextBox 9">
              <a:extLst>
                <a:ext uri="{FF2B5EF4-FFF2-40B4-BE49-F238E27FC236}">
                  <a16:creationId xmlns:a16="http://schemas.microsoft.com/office/drawing/2014/main" id="{FB27B430-0DF1-4106-B0DD-DFF0186D6E8B}"/>
                </a:ext>
              </a:extLst>
            </p:cNvPr>
            <p:cNvSpPr txBox="1"/>
            <p:nvPr/>
          </p:nvSpPr>
          <p:spPr>
            <a:xfrm>
              <a:off x="6937641" y="2251122"/>
              <a:ext cx="2022119" cy="722808"/>
            </a:xfrm>
            <a:prstGeom prst="rect">
              <a:avLst/>
            </a:prstGeom>
            <a:noFill/>
          </p:spPr>
          <p:txBody>
            <a:bodyPr wrap="square" rtlCol="0">
              <a:spAutoFit/>
            </a:bodyPr>
            <a:lstStyle/>
            <a:p>
              <a:pPr algn="ctr"/>
              <a:r>
                <a:rPr lang="en-GB" sz="4800" dirty="0">
                  <a:solidFill>
                    <a:schemeClr val="accent3">
                      <a:lumMod val="50000"/>
                    </a:schemeClr>
                  </a:solidFill>
                </a:rPr>
                <a:t>…</a:t>
              </a:r>
              <a:r>
                <a:rPr lang="en-GB" sz="5600" dirty="0">
                  <a:solidFill>
                    <a:srgbClr val="0432FF"/>
                  </a:solidFill>
                </a:rPr>
                <a:t>delay</a:t>
              </a:r>
              <a:r>
                <a:rPr lang="en-GB" sz="4800" dirty="0">
                  <a:solidFill>
                    <a:schemeClr val="accent3">
                      <a:lumMod val="50000"/>
                    </a:schemeClr>
                  </a:solidFill>
                </a:rPr>
                <a:t>…</a:t>
              </a:r>
            </a:p>
          </p:txBody>
        </p:sp>
        <p:sp>
          <p:nvSpPr>
            <p:cNvPr id="11" name="Arrow: Down 10">
              <a:extLst>
                <a:ext uri="{FF2B5EF4-FFF2-40B4-BE49-F238E27FC236}">
                  <a16:creationId xmlns:a16="http://schemas.microsoft.com/office/drawing/2014/main" id="{EAC200F2-EC60-4C57-9C3A-3605C1D88AF5}"/>
                </a:ext>
              </a:extLst>
            </p:cNvPr>
            <p:cNvSpPr/>
            <p:nvPr/>
          </p:nvSpPr>
          <p:spPr>
            <a:xfrm>
              <a:off x="7708128" y="3142781"/>
              <a:ext cx="511865" cy="179034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7916"/>
            </a:xfrm>
            <a:prstGeom prst="rect">
              <a:avLst/>
            </a:prstGeom>
            <a:noFill/>
          </p:spPr>
          <p:txBody>
            <a:bodyPr wrap="square" rtlCol="0">
              <a:spAutoFit/>
            </a:bodyPr>
            <a:lstStyle/>
            <a:p>
              <a:pPr algn="ctr"/>
              <a:r>
                <a:rPr lang="en-GB" sz="3168"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3980414" y="5218043"/>
              <a:ext cx="2892287" cy="808593"/>
            </a:xfrm>
            <a:prstGeom prst="rect">
              <a:avLst/>
            </a:prstGeom>
            <a:noFill/>
          </p:spPr>
          <p:txBody>
            <a:bodyPr wrap="square" rtlCol="0">
              <a:spAutoFit/>
            </a:bodyPr>
            <a:lstStyle/>
            <a:p>
              <a:pPr algn="ctr"/>
              <a:r>
                <a:rPr lang="en-GB" sz="3168"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6853525" y="5128589"/>
              <a:ext cx="2381229" cy="1002605"/>
            </a:xfrm>
            <a:prstGeom prst="rect">
              <a:avLst/>
            </a:prstGeom>
            <a:noFill/>
          </p:spPr>
          <p:txBody>
            <a:bodyPr wrap="square" rtlCol="0">
              <a:spAutoFit/>
            </a:bodyPr>
            <a:lstStyle/>
            <a:p>
              <a:pPr algn="ctr"/>
              <a:r>
                <a:rPr lang="en-GB" sz="4000" u="sng" dirty="0">
                  <a:solidFill>
                    <a:srgbClr val="FF0000"/>
                  </a:solidFill>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8593"/>
            </a:xfrm>
            <a:prstGeom prst="rect">
              <a:avLst/>
            </a:prstGeom>
            <a:noFill/>
          </p:spPr>
          <p:txBody>
            <a:bodyPr wrap="square" rtlCol="0">
              <a:spAutoFit/>
            </a:bodyPr>
            <a:lstStyle/>
            <a:p>
              <a:pPr algn="ctr"/>
              <a:r>
                <a:rPr lang="en-GB" sz="3168" dirty="0"/>
                <a:t>Feedback displayed</a:t>
              </a:r>
            </a:p>
          </p:txBody>
        </p:sp>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3">
              <a:extLst>
                <a:ext uri="{28A0092B-C50C-407E-A947-70E740481C1C}">
                  <a14:useLocalDpi xmlns:a14="http://schemas.microsoft.com/office/drawing/2010/main" val="0"/>
                </a:ext>
              </a:extLst>
            </a:blip>
            <a:srcRect l="11764" t="35252" r="42809" b="13479"/>
            <a:stretch/>
          </p:blipFill>
          <p:spPr>
            <a:xfrm>
              <a:off x="4055058" y="2009550"/>
              <a:ext cx="1954212" cy="1446279"/>
            </a:xfrm>
            <a:prstGeom prst="rect">
              <a:avLst/>
            </a:prstGeom>
          </p:spPr>
        </p:pic>
      </p:grpSp>
      <p:sp>
        <p:nvSpPr>
          <p:cNvPr id="2" name="Rectangle 1">
            <a:extLst>
              <a:ext uri="{FF2B5EF4-FFF2-40B4-BE49-F238E27FC236}">
                <a16:creationId xmlns:a16="http://schemas.microsoft.com/office/drawing/2014/main" id="{295C91B0-5FDE-0C19-672D-A2AEB4C14BE5}"/>
              </a:ext>
            </a:extLst>
          </p:cNvPr>
          <p:cNvSpPr/>
          <p:nvPr/>
        </p:nvSpPr>
        <p:spPr>
          <a:xfrm>
            <a:off x="4546183" y="3454208"/>
            <a:ext cx="989375" cy="219175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4" name="Rectangle 3">
            <a:extLst>
              <a:ext uri="{FF2B5EF4-FFF2-40B4-BE49-F238E27FC236}">
                <a16:creationId xmlns:a16="http://schemas.microsoft.com/office/drawing/2014/main" id="{FB4D6226-61CE-3D66-8D41-873CBB4349F5}"/>
              </a:ext>
            </a:extLst>
          </p:cNvPr>
          <p:cNvSpPr/>
          <p:nvPr/>
        </p:nvSpPr>
        <p:spPr>
          <a:xfrm>
            <a:off x="2933726" y="2534480"/>
            <a:ext cx="1331719" cy="107824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2981271"/>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
        <p:nvSpPr>
          <p:cNvPr id="7" name="Rounded Rectangle 6">
            <a:extLst>
              <a:ext uri="{FF2B5EF4-FFF2-40B4-BE49-F238E27FC236}">
                <a16:creationId xmlns:a16="http://schemas.microsoft.com/office/drawing/2014/main" id="{9F04E4CB-315D-9B6A-389D-AB27B2CBE1B0}"/>
              </a:ext>
            </a:extLst>
          </p:cNvPr>
          <p:cNvSpPr/>
          <p:nvPr/>
        </p:nvSpPr>
        <p:spPr>
          <a:xfrm>
            <a:off x="302335" y="2911376"/>
            <a:ext cx="4243847" cy="2814092"/>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A1555E0-B2AB-46BB-C83D-4629B2BD44D7}"/>
              </a:ext>
            </a:extLst>
          </p:cNvPr>
          <p:cNvSpPr/>
          <p:nvPr/>
        </p:nvSpPr>
        <p:spPr>
          <a:xfrm>
            <a:off x="5096720" y="2875962"/>
            <a:ext cx="4243847" cy="2849506"/>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873928D-5C75-F6BC-D5EF-3B38B18D0FA7}"/>
              </a:ext>
            </a:extLst>
          </p:cNvPr>
          <p:cNvSpPr/>
          <p:nvPr/>
        </p:nvSpPr>
        <p:spPr>
          <a:xfrm>
            <a:off x="12153652" y="2875962"/>
            <a:ext cx="4141426" cy="2851123"/>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4F2B02E-C2BB-1B1C-6184-05AE642C5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370" y="2974606"/>
            <a:ext cx="1055284" cy="957118"/>
          </a:xfrm>
          <a:prstGeom prst="rect">
            <a:avLst/>
          </a:prstGeom>
        </p:spPr>
      </p:pic>
      <p:pic>
        <p:nvPicPr>
          <p:cNvPr id="24" name="Picture 23">
            <a:extLst>
              <a:ext uri="{FF2B5EF4-FFF2-40B4-BE49-F238E27FC236}">
                <a16:creationId xmlns:a16="http://schemas.microsoft.com/office/drawing/2014/main" id="{A7AF5DAA-910E-F0C8-197D-D5C6F31FA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5027" y="2930513"/>
            <a:ext cx="1055284" cy="957118"/>
          </a:xfrm>
          <a:prstGeom prst="rect">
            <a:avLst/>
          </a:prstGeom>
        </p:spPr>
      </p:pic>
    </p:spTree>
    <p:extLst>
      <p:ext uri="{BB962C8B-B14F-4D97-AF65-F5344CB8AC3E}">
        <p14:creationId xmlns:p14="http://schemas.microsoft.com/office/powerpoint/2010/main" val="282626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596714" y="915984"/>
            <a:ext cx="15265771" cy="4711161"/>
          </a:xfrm>
          <a:prstGeom prst="rect">
            <a:avLst/>
          </a:prstGeom>
          <a:noFill/>
        </p:spPr>
        <p:txBody>
          <a:bodyPr wrap="square" rtlCol="0">
            <a:spAutoFit/>
          </a:bodyPr>
          <a:lstStyle/>
          <a:p>
            <a:pPr algn="just"/>
            <a:endParaRPr lang="en-GB" sz="3696" dirty="0"/>
          </a:p>
          <a:p>
            <a:pPr marL="603535" indent="-603535">
              <a:buFont typeface="Arial" panose="020B0604020202020204" pitchFamily="34" charset="0"/>
              <a:buChar char="•"/>
            </a:pPr>
            <a:r>
              <a:rPr lang="en-GB" sz="4400" dirty="0"/>
              <a:t>Sometimes you will also rate your mood.</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We collect happiness ratings because we are interested in changes in mood. </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Note that the specific happiness ratings you provide have </a:t>
            </a:r>
            <a:r>
              <a:rPr lang="en-GB" sz="3696" b="1" dirty="0"/>
              <a:t>no influence at all </a:t>
            </a:r>
            <a:r>
              <a:rPr lang="en-GB" sz="3696" dirty="0"/>
              <a:t>on the rest of the experiment.</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Just go with your initial feeling and click on the scale:</a:t>
            </a:r>
          </a:p>
          <a:p>
            <a:pPr algn="just"/>
            <a:endParaRPr lang="en-GB" sz="3535"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65957" y="146611"/>
            <a:ext cx="7314207" cy="986296"/>
          </a:xfrm>
          <a:prstGeom prst="rect">
            <a:avLst/>
          </a:prstGeom>
          <a:noFill/>
        </p:spPr>
        <p:txBody>
          <a:bodyPr wrap="square" rtlCol="0">
            <a:spAutoFit/>
          </a:bodyPr>
          <a:lstStyle/>
          <a:p>
            <a:r>
              <a:rPr lang="en-GB" sz="5809"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3100592" y="5220257"/>
            <a:ext cx="9596001" cy="2657044"/>
          </a:xfrm>
          <a:prstGeom prst="rect">
            <a:avLst/>
          </a:prstGeom>
        </p:spPr>
      </p:pic>
      <p:sp>
        <p:nvSpPr>
          <p:cNvPr id="3" name="TextBox 2">
            <a:extLst>
              <a:ext uri="{FF2B5EF4-FFF2-40B4-BE49-F238E27FC236}">
                <a16:creationId xmlns:a16="http://schemas.microsoft.com/office/drawing/2014/main" id="{D5DE27FB-86BC-42EC-258E-DD3A70AD90A8}"/>
              </a:ext>
            </a:extLst>
          </p:cNvPr>
          <p:cNvSpPr txBox="1"/>
          <p:nvPr/>
        </p:nvSpPr>
        <p:spPr>
          <a:xfrm>
            <a:off x="596714" y="8117824"/>
            <a:ext cx="11496908" cy="1938992"/>
          </a:xfrm>
          <a:prstGeom prst="rect">
            <a:avLst/>
          </a:prstGeom>
          <a:noFill/>
        </p:spPr>
        <p:txBody>
          <a:bodyPr wrap="square">
            <a:spAutoFit/>
          </a:bodyPr>
          <a:lstStyle/>
          <a:p>
            <a:pPr marL="603535" indent="-603535">
              <a:buFont typeface="Arial" panose="020B0604020202020204" pitchFamily="34" charset="0"/>
              <a:buChar char="•"/>
            </a:pPr>
            <a:r>
              <a:rPr lang="en-GB" sz="4000" dirty="0"/>
              <a:t>Please try to answer immediately. If needed, you have </a:t>
            </a:r>
            <a:r>
              <a:rPr lang="en-GB" sz="4000" b="1" dirty="0"/>
              <a:t>20 seconds</a:t>
            </a:r>
            <a:r>
              <a:rPr lang="en-GB" sz="4000" dirty="0"/>
              <a:t> </a:t>
            </a:r>
            <a:r>
              <a:rPr lang="en-GB" sz="4000" dirty="0">
                <a:solidFill>
                  <a:srgbClr val="C00000"/>
                </a:solidFill>
              </a:rPr>
              <a:t>before a warning about losing points appears</a:t>
            </a:r>
            <a:r>
              <a:rPr lang="en-GB" sz="4000" dirty="0"/>
              <a:t>.</a:t>
            </a:r>
          </a:p>
        </p:txBody>
      </p:sp>
    </p:spTree>
    <p:extLst>
      <p:ext uri="{BB962C8B-B14F-4D97-AF65-F5344CB8AC3E}">
        <p14:creationId xmlns:p14="http://schemas.microsoft.com/office/powerpoint/2010/main" val="30038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844065" y="1390685"/>
            <a:ext cx="15265771" cy="8339959"/>
          </a:xfrm>
          <a:prstGeom prst="rect">
            <a:avLst/>
          </a:prstGeom>
          <a:noFill/>
        </p:spPr>
        <p:txBody>
          <a:bodyPr wrap="square" rtlCol="0">
            <a:spAutoFit/>
          </a:bodyPr>
          <a:lstStyle/>
          <a:p>
            <a:pPr algn="just"/>
            <a:endParaRPr lang="en-GB" sz="4400" dirty="0"/>
          </a:p>
          <a:p>
            <a:pPr algn="ctr"/>
            <a:r>
              <a:rPr lang="en-GB" sz="4400" dirty="0"/>
              <a:t>Before you start, you will go through a practice section to prepare you for the main experiment.</a:t>
            </a:r>
          </a:p>
          <a:p>
            <a:pPr algn="ctr"/>
            <a:endParaRPr lang="en-GB" sz="4400" dirty="0"/>
          </a:p>
          <a:p>
            <a:pPr algn="ctr"/>
            <a:r>
              <a:rPr lang="en-GB" sz="4400" dirty="0"/>
              <a:t>The practice section is starting soon.  </a:t>
            </a:r>
          </a:p>
          <a:p>
            <a:pPr algn="ctr"/>
            <a:r>
              <a:rPr lang="en-GB" sz="4400" dirty="0"/>
              <a:t>You will respond by pressing the letters 'f' and 'j' only.  </a:t>
            </a:r>
          </a:p>
          <a:p>
            <a:pPr algn="ctr"/>
            <a:r>
              <a:rPr lang="en-GB" sz="4400" dirty="0"/>
              <a:t> </a:t>
            </a:r>
          </a:p>
          <a:p>
            <a:pPr algn="ctr"/>
            <a:r>
              <a:rPr lang="en-GB" sz="4400" dirty="0"/>
              <a:t>Now place your left index finger on the 'f' key and </a:t>
            </a:r>
          </a:p>
          <a:p>
            <a:pPr algn="ctr"/>
            <a:r>
              <a:rPr lang="en-GB" sz="4400" dirty="0"/>
              <a:t>your right index finger on the 'j' key.   </a:t>
            </a:r>
          </a:p>
          <a:p>
            <a:pPr algn="ctr"/>
            <a:endParaRPr lang="en-GB" sz="4400" dirty="0"/>
          </a:p>
          <a:p>
            <a:pPr algn="ctr"/>
            <a:r>
              <a:rPr lang="en-GB" sz="4400" dirty="0"/>
              <a:t>Press 'f' or 'j' to continue</a:t>
            </a:r>
          </a:p>
          <a:p>
            <a:pPr algn="just"/>
            <a:endParaRPr lang="en-GB" sz="4400" dirty="0"/>
          </a:p>
        </p:txBody>
      </p:sp>
    </p:spTree>
    <p:extLst>
      <p:ext uri="{BB962C8B-B14F-4D97-AF65-F5344CB8AC3E}">
        <p14:creationId xmlns:p14="http://schemas.microsoft.com/office/powerpoint/2010/main" val="13359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1103554" y="673990"/>
            <a:ext cx="14280607" cy="10125849"/>
          </a:xfrm>
          <a:prstGeom prst="rect">
            <a:avLst/>
          </a:prstGeom>
          <a:noFill/>
        </p:spPr>
        <p:txBody>
          <a:bodyPr wrap="square" rtlCol="0">
            <a:spAutoFit/>
          </a:bodyPr>
          <a:lstStyle/>
          <a:p>
            <a:pPr algn="ctr"/>
            <a:r>
              <a:rPr lang="en-GB" sz="5000" dirty="0"/>
              <a:t>Before you start, there is a short practice section to get used to how the reward learning game works.</a:t>
            </a:r>
            <a:endParaRPr lang="en-GB" sz="4400" dirty="0"/>
          </a:p>
          <a:p>
            <a:pPr algn="ctr"/>
            <a:endParaRPr lang="en-GB" sz="4400" dirty="0"/>
          </a:p>
          <a:p>
            <a:pPr algn="ctr"/>
            <a:r>
              <a:rPr lang="en-GB" sz="5000" dirty="0">
                <a:solidFill>
                  <a:srgbClr val="009193"/>
                </a:solidFill>
              </a:rPr>
              <a:t>Please try your best!</a:t>
            </a:r>
          </a:p>
          <a:p>
            <a:pPr algn="ctr"/>
            <a:endParaRPr lang="en-GB" sz="5000" dirty="0">
              <a:solidFill>
                <a:srgbClr val="C00000"/>
              </a:solidFill>
            </a:endParaRPr>
          </a:p>
          <a:p>
            <a:pPr algn="ctr"/>
            <a:r>
              <a:rPr lang="en-GB" sz="5000" dirty="0">
                <a:solidFill>
                  <a:srgbClr val="C00000"/>
                </a:solidFill>
              </a:rPr>
              <a:t>If your performance during practice is too low, </a:t>
            </a:r>
          </a:p>
          <a:p>
            <a:pPr algn="ctr"/>
            <a:r>
              <a:rPr lang="en-GB" sz="5000" dirty="0">
                <a:solidFill>
                  <a:srgbClr val="C00000"/>
                </a:solidFill>
              </a:rPr>
              <a:t>it may lead to exclusion from session 2.</a:t>
            </a:r>
          </a:p>
          <a:p>
            <a:pPr algn="ctr"/>
            <a:endParaRPr lang="en-GB" sz="4400" dirty="0"/>
          </a:p>
          <a:p>
            <a:pPr algn="ctr"/>
            <a:r>
              <a:rPr lang="en-GB" sz="4400" dirty="0"/>
              <a:t>Remember, you choose by pressing the letters 'f' and 'j' only.  </a:t>
            </a:r>
          </a:p>
          <a:p>
            <a:pPr algn="ctr"/>
            <a:r>
              <a:rPr lang="en-GB" sz="4400" dirty="0"/>
              <a:t> </a:t>
            </a:r>
          </a:p>
          <a:p>
            <a:pPr algn="ctr"/>
            <a:r>
              <a:rPr lang="en-GB" sz="4400" dirty="0"/>
              <a:t>Please get ready to start: place your left index finger on the 'f' key and  your right index finger on the 'j' key.   </a:t>
            </a:r>
          </a:p>
          <a:p>
            <a:pPr algn="ctr"/>
            <a:endParaRPr lang="en-GB" sz="4400" dirty="0"/>
          </a:p>
          <a:p>
            <a:pPr algn="ctr"/>
            <a:r>
              <a:rPr lang="en-GB" sz="4800" b="1" dirty="0">
                <a:solidFill>
                  <a:schemeClr val="tx1">
                    <a:lumMod val="50000"/>
                    <a:lumOff val="50000"/>
                  </a:schemeClr>
                </a:solidFill>
              </a:rPr>
              <a:t>Press 'f' or 'j' to start!</a:t>
            </a:r>
          </a:p>
        </p:txBody>
      </p:sp>
    </p:spTree>
    <p:extLst>
      <p:ext uri="{BB962C8B-B14F-4D97-AF65-F5344CB8AC3E}">
        <p14:creationId xmlns:p14="http://schemas.microsoft.com/office/powerpoint/2010/main" val="3904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419369" y="3271633"/>
            <a:ext cx="13620463" cy="5262979"/>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You have completed the practice part of the experiment.</a:t>
            </a:r>
          </a:p>
          <a:p>
            <a:pPr algn="ctr"/>
            <a:endParaRPr lang="en-GB" sz="4800" dirty="0"/>
          </a:p>
          <a:p>
            <a:pPr algn="ctr"/>
            <a:r>
              <a:rPr lang="en-GB" sz="4800" dirty="0"/>
              <a:t>Please be ready for the main part of the experiment.</a:t>
            </a:r>
          </a:p>
          <a:p>
            <a:pPr algn="ctr"/>
            <a:endParaRPr lang="en-GB" sz="4800" dirty="0"/>
          </a:p>
        </p:txBody>
      </p:sp>
    </p:spTree>
    <p:extLst>
      <p:ext uri="{BB962C8B-B14F-4D97-AF65-F5344CB8AC3E}">
        <p14:creationId xmlns:p14="http://schemas.microsoft.com/office/powerpoint/2010/main" val="511621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788572" y="933756"/>
            <a:ext cx="15265771" cy="10949960"/>
          </a:xfrm>
          <a:prstGeom prst="rect">
            <a:avLst/>
          </a:prstGeom>
          <a:noFill/>
        </p:spPr>
        <p:txBody>
          <a:bodyPr wrap="square" rtlCol="0">
            <a:spAutoFit/>
          </a:bodyPr>
          <a:lstStyle/>
          <a:p>
            <a:pPr algn="just"/>
            <a:endParaRPr lang="en-GB" sz="4800" dirty="0"/>
          </a:p>
          <a:p>
            <a:pPr algn="ctr"/>
            <a:r>
              <a:rPr lang="en-GB" sz="4800" dirty="0"/>
              <a:t>The main part is starting.  </a:t>
            </a:r>
          </a:p>
          <a:p>
            <a:pPr algn="ctr"/>
            <a:endParaRPr lang="en-GB" sz="4800" dirty="0"/>
          </a:p>
          <a:p>
            <a:pPr algn="ctr"/>
            <a:r>
              <a:rPr lang="en-GB" sz="4800" dirty="0"/>
              <a:t>Remember, respond by pressing the letters 'f' and 'j' only.  </a:t>
            </a:r>
          </a:p>
          <a:p>
            <a:pPr algn="ctr"/>
            <a:r>
              <a:rPr lang="en-GB" sz="4800" dirty="0"/>
              <a:t> </a:t>
            </a:r>
          </a:p>
          <a:p>
            <a:pPr algn="ctr"/>
            <a:r>
              <a:rPr lang="en-GB" sz="4800" dirty="0"/>
              <a:t>Now place your left index finger on the 'f' key and </a:t>
            </a:r>
          </a:p>
          <a:p>
            <a:pPr algn="ctr"/>
            <a:r>
              <a:rPr lang="en-GB" sz="4800" dirty="0"/>
              <a:t>your right index finger on the 'j' key.   </a:t>
            </a:r>
          </a:p>
          <a:p>
            <a:pPr algn="ctr"/>
            <a:endParaRPr lang="en-GB" sz="4800" dirty="0"/>
          </a:p>
          <a:p>
            <a:pPr algn="ctr"/>
            <a:r>
              <a:rPr lang="en-GB" sz="4800" dirty="0"/>
              <a:t>Press 'f' or 'j' to continue</a:t>
            </a:r>
          </a:p>
          <a:p>
            <a:pPr algn="just"/>
            <a:endParaRPr lang="en-GB" sz="4800" dirty="0"/>
          </a:p>
        </p:txBody>
      </p:sp>
    </p:spTree>
    <p:extLst>
      <p:ext uri="{BB962C8B-B14F-4D97-AF65-F5344CB8AC3E}">
        <p14:creationId xmlns:p14="http://schemas.microsoft.com/office/powerpoint/2010/main" val="217472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2458342"/>
            <a:ext cx="13620463" cy="4247317"/>
          </a:xfrm>
          <a:prstGeom prst="rect">
            <a:avLst/>
          </a:prstGeom>
          <a:noFill/>
        </p:spPr>
        <p:txBody>
          <a:bodyPr wrap="square" rtlCol="0">
            <a:spAutoFit/>
          </a:bodyPr>
          <a:lstStyle/>
          <a:p>
            <a:pPr algn="ctr"/>
            <a:r>
              <a:rPr lang="en-GB" sz="5400" dirty="0"/>
              <a:t>Great work!</a:t>
            </a:r>
          </a:p>
          <a:p>
            <a:pPr algn="ctr"/>
            <a:endParaRPr lang="en-GB" sz="5400" dirty="0"/>
          </a:p>
          <a:p>
            <a:pPr algn="ctr"/>
            <a:r>
              <a:rPr lang="en-GB" sz="5400" dirty="0"/>
              <a:t>You have completed the main part of the experiment.</a:t>
            </a:r>
          </a:p>
          <a:p>
            <a:pPr algn="ctr"/>
            <a:endParaRPr lang="en-GB" sz="5400" dirty="0"/>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3040292"/>
            <a:ext cx="13620463" cy="5447645"/>
          </a:xfrm>
          <a:prstGeom prst="rect">
            <a:avLst/>
          </a:prstGeom>
          <a:noFill/>
        </p:spPr>
        <p:txBody>
          <a:bodyPr wrap="square" rtlCol="0">
            <a:spAutoFit/>
          </a:bodyPr>
          <a:lstStyle/>
          <a:p>
            <a:pPr algn="ctr" defTabSz="1207069">
              <a:defRPr/>
            </a:pPr>
            <a:r>
              <a:rPr lang="en-GB" sz="4800" dirty="0">
                <a:solidFill>
                  <a:prstClr val="black"/>
                </a:solidFill>
                <a:latin typeface="Aptos" panose="020B0004020202020204" pitchFamily="34" charset="0"/>
              </a:rPr>
              <a:t>This is the end of today’s session!</a:t>
            </a:r>
          </a:p>
          <a:p>
            <a:pPr algn="ctr" defTabSz="1207069">
              <a:defRPr/>
            </a:pPr>
            <a:endParaRPr lang="en-GB" sz="4800" dirty="0">
              <a:solidFill>
                <a:prstClr val="black"/>
              </a:solidFill>
              <a:latin typeface="Aptos" panose="020B0004020202020204" pitchFamily="34" charset="0"/>
            </a:endParaRPr>
          </a:p>
          <a:p>
            <a:pPr algn="ctr" defTabSz="1207069">
              <a:defRPr/>
            </a:pPr>
            <a:r>
              <a:rPr lang="en-GB" sz="4800" dirty="0">
                <a:solidFill>
                  <a:prstClr val="black"/>
                </a:solidFill>
                <a:latin typeface="Aptos" panose="020B0004020202020204" pitchFamily="34" charset="0"/>
              </a:rPr>
              <a:t>Thank you for taking part! </a:t>
            </a:r>
            <a:r>
              <a:rPr lang="en-GB" sz="6000" dirty="0">
                <a:solidFill>
                  <a:srgbClr val="FFC000"/>
                </a:solidFill>
                <a:latin typeface="Aptos" panose="020B0004020202020204" pitchFamily="34" charset="0"/>
                <a:sym typeface="Wingdings" panose="05000000000000000000" pitchFamily="2" charset="2"/>
              </a:rPr>
              <a:t></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4800" dirty="0">
                <a:solidFill>
                  <a:schemeClr val="tx2"/>
                </a:solidFill>
                <a:latin typeface="Aptos" panose="020B0004020202020204" pitchFamily="34" charset="0"/>
                <a:sym typeface="Wingdings" panose="05000000000000000000" pitchFamily="2" charset="2"/>
              </a:rPr>
              <a:t>You can return to PROLIFIC by clicking below.</a:t>
            </a:r>
            <a:endParaRPr lang="en-GB" sz="4800" dirty="0">
              <a:solidFill>
                <a:schemeClr val="tx2"/>
              </a:solidFill>
              <a:latin typeface="Aptos" panose="020B0004020202020204" pitchFamily="34" charset="0"/>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808084"/>
            <a:ext cx="13620463" cy="9618018"/>
          </a:xfrm>
          <a:prstGeom prst="rect">
            <a:avLst/>
          </a:prstGeom>
          <a:noFill/>
        </p:spPr>
        <p:txBody>
          <a:bodyPr wrap="square" rtlCol="0">
            <a:spAutoFit/>
          </a:bodyPr>
          <a:lstStyle/>
          <a:p>
            <a:pPr algn="ctr" defTabSz="1207069">
              <a:defRPr/>
            </a:pPr>
            <a:r>
              <a:rPr lang="en-GB" sz="4800" dirty="0">
                <a:solidFill>
                  <a:prstClr val="black"/>
                </a:solidFill>
                <a:latin typeface="Aptos" panose="020B0004020202020204" pitchFamily="34" charset="0"/>
              </a:rPr>
              <a:t>This is the end of today’s session!</a:t>
            </a:r>
          </a:p>
          <a:p>
            <a:pPr algn="ctr" defTabSz="1207069">
              <a:defRPr/>
            </a:pPr>
            <a:endParaRPr lang="en-GB" sz="2400" dirty="0">
              <a:solidFill>
                <a:prstClr val="black"/>
              </a:solidFill>
              <a:latin typeface="Aptos" panose="020B0004020202020204" pitchFamily="34" charset="0"/>
            </a:endParaRPr>
          </a:p>
          <a:p>
            <a:pPr algn="ctr" defTabSz="1207069">
              <a:defRPr/>
            </a:pPr>
            <a:r>
              <a:rPr lang="en-GB" sz="4800" dirty="0">
                <a:solidFill>
                  <a:prstClr val="black"/>
                </a:solidFill>
                <a:latin typeface="Aptos" panose="020B0004020202020204" pitchFamily="34" charset="0"/>
              </a:rPr>
              <a:t>Thank you for taking part! </a:t>
            </a:r>
            <a:r>
              <a:rPr lang="en-GB" sz="6000" dirty="0">
                <a:solidFill>
                  <a:srgbClr val="009193"/>
                </a:solidFill>
                <a:latin typeface="Aptos" panose="020B0004020202020204" pitchFamily="34" charset="0"/>
                <a:sym typeface="Wingdings" panose="05000000000000000000" pitchFamily="2" charset="2"/>
              </a:rPr>
              <a:t></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5400" dirty="0">
                <a:solidFill>
                  <a:srgbClr val="C729C4"/>
                </a:solidFill>
                <a:latin typeface="Aptos" panose="020B0004020202020204" pitchFamily="34" charset="0"/>
                <a:sym typeface="Wingdings" panose="05000000000000000000" pitchFamily="2" charset="2"/>
              </a:rPr>
              <a:t>Please look out for the invitation </a:t>
            </a:r>
          </a:p>
          <a:p>
            <a:pPr algn="ctr" defTabSz="1207069">
              <a:defRPr/>
            </a:pPr>
            <a:r>
              <a:rPr lang="en-GB" sz="5400" dirty="0">
                <a:solidFill>
                  <a:srgbClr val="C729C4"/>
                </a:solidFill>
                <a:latin typeface="Aptos" panose="020B0004020202020204" pitchFamily="34" charset="0"/>
                <a:sym typeface="Wingdings" panose="05000000000000000000" pitchFamily="2" charset="2"/>
              </a:rPr>
              <a:t>to </a:t>
            </a:r>
            <a:r>
              <a:rPr lang="en-GB" sz="5400" b="1" u="sng" dirty="0">
                <a:solidFill>
                  <a:srgbClr val="C729C4"/>
                </a:solidFill>
                <a:latin typeface="Aptos" panose="020B0004020202020204" pitchFamily="34" charset="0"/>
                <a:sym typeface="Wingdings" panose="05000000000000000000" pitchFamily="2" charset="2"/>
              </a:rPr>
              <a:t>session 2 in 7 days</a:t>
            </a:r>
            <a:r>
              <a:rPr lang="en-GB" sz="5400" dirty="0">
                <a:solidFill>
                  <a:srgbClr val="C729C4"/>
                </a:solidFill>
                <a:latin typeface="Aptos" panose="020B0004020202020204" pitchFamily="34" charset="0"/>
                <a:sym typeface="Wingdings" panose="05000000000000000000" pitchFamily="2" charset="2"/>
              </a:rPr>
              <a:t>!</a:t>
            </a:r>
          </a:p>
          <a:p>
            <a:pPr algn="ctr" defTabSz="1207069">
              <a:defRPr/>
            </a:pPr>
            <a:endParaRPr lang="en-GB" sz="1200" dirty="0">
              <a:solidFill>
                <a:srgbClr val="C729C4"/>
              </a:solidFill>
              <a:latin typeface="Aptos" panose="020B0004020202020204" pitchFamily="34" charset="0"/>
              <a:sym typeface="Wingdings" panose="05000000000000000000" pitchFamily="2" charset="2"/>
            </a:endParaRPr>
          </a:p>
          <a:p>
            <a:pPr algn="ctr" defTabSz="1207069">
              <a:defRPr/>
            </a:pPr>
            <a:r>
              <a:rPr lang="en-GB" sz="5200" dirty="0">
                <a:solidFill>
                  <a:srgbClr val="C729C4"/>
                </a:solidFill>
                <a:latin typeface="Aptos" panose="020B0004020202020204" pitchFamily="34" charset="0"/>
                <a:sym typeface="Wingdings" panose="05000000000000000000" pitchFamily="2" charset="2"/>
              </a:rPr>
              <a:t>For that 30-minute session, you will receive a </a:t>
            </a:r>
            <a:r>
              <a:rPr lang="en-US" sz="5200" b="1" i="0" dirty="0">
                <a:solidFill>
                  <a:srgbClr val="C729C4"/>
                </a:solidFill>
                <a:effectLst/>
                <a:latin typeface="Aptos" panose="020B0004020202020204" pitchFamily="34" charset="0"/>
              </a:rPr>
              <a:t>£</a:t>
            </a:r>
            <a:r>
              <a:rPr lang="en-GB" sz="5200" b="1" dirty="0">
                <a:solidFill>
                  <a:srgbClr val="C729C4"/>
                </a:solidFill>
                <a:latin typeface="Aptos" panose="020B0004020202020204" pitchFamily="34" charset="0"/>
                <a:sym typeface="Wingdings" panose="05000000000000000000" pitchFamily="2" charset="2"/>
              </a:rPr>
              <a:t>3</a:t>
            </a:r>
            <a:r>
              <a:rPr lang="en-GB" sz="5200" dirty="0">
                <a:solidFill>
                  <a:srgbClr val="C729C4"/>
                </a:solidFill>
                <a:latin typeface="Aptos" panose="020B0004020202020204" pitchFamily="34" charset="0"/>
                <a:sym typeface="Wingdings" panose="05000000000000000000" pitchFamily="2" charset="2"/>
              </a:rPr>
              <a:t> completion bonus, plus the second half of your earnings (</a:t>
            </a:r>
            <a:r>
              <a:rPr lang="en-US" sz="5200" b="1" i="0" dirty="0">
                <a:solidFill>
                  <a:srgbClr val="C729C4"/>
                </a:solidFill>
                <a:effectLst/>
                <a:latin typeface="Aptos" panose="020B0004020202020204" pitchFamily="34" charset="0"/>
              </a:rPr>
              <a:t>£</a:t>
            </a:r>
            <a:r>
              <a:rPr lang="en-US" sz="5200" b="0" i="0" dirty="0">
                <a:solidFill>
                  <a:srgbClr val="C729C4"/>
                </a:solidFill>
                <a:effectLst/>
                <a:latin typeface="Aptos" panose="020B0004020202020204" pitchFamily="34" charset="0"/>
              </a:rPr>
              <a:t>)</a:t>
            </a:r>
            <a:r>
              <a:rPr lang="en-GB" sz="5200" dirty="0">
                <a:solidFill>
                  <a:srgbClr val="C729C4"/>
                </a:solidFill>
                <a:latin typeface="Aptos" panose="020B0004020202020204" pitchFamily="34" charset="0"/>
                <a:sym typeface="Wingdings" panose="05000000000000000000" pitchFamily="2" charset="2"/>
              </a:rPr>
              <a:t> from today!</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4800" dirty="0">
                <a:solidFill>
                  <a:schemeClr val="tx1">
                    <a:lumMod val="50000"/>
                    <a:lumOff val="50000"/>
                  </a:schemeClr>
                </a:solidFill>
                <a:latin typeface="Aptos" panose="020B0004020202020204" pitchFamily="34" charset="0"/>
                <a:sym typeface="Wingdings" panose="05000000000000000000" pitchFamily="2" charset="2"/>
              </a:rPr>
              <a:t>You can return to PROLIFIC by clicking below.</a:t>
            </a:r>
            <a:endParaRPr lang="en-GB" sz="4800" dirty="0">
              <a:solidFill>
                <a:schemeClr val="tx1">
                  <a:lumMod val="50000"/>
                  <a:lumOff val="50000"/>
                </a:schemeClr>
              </a:solidFill>
              <a:latin typeface="Aptos" panose="020B0004020202020204" pitchFamily="34" charset="0"/>
            </a:endParaRPr>
          </a:p>
        </p:txBody>
      </p:sp>
    </p:spTree>
    <p:extLst>
      <p:ext uri="{BB962C8B-B14F-4D97-AF65-F5344CB8AC3E}">
        <p14:creationId xmlns:p14="http://schemas.microsoft.com/office/powerpoint/2010/main" val="327183062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2263823"/>
            <a:ext cx="8043007" cy="83292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test is similar to the first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previous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endParaRPr lang="en-GB" sz="4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8D2F7-1503-985E-7289-C09B50B50031}"/>
              </a:ext>
            </a:extLst>
          </p:cNvPr>
          <p:cNvSpPr txBox="1"/>
          <p:nvPr/>
        </p:nvSpPr>
        <p:spPr>
          <a:xfrm>
            <a:off x="181333" y="98679"/>
            <a:ext cx="16091274" cy="2526076"/>
          </a:xfrm>
          <a:prstGeom prst="rect">
            <a:avLst/>
          </a:prstGeom>
          <a:noFill/>
        </p:spPr>
        <p:txBody>
          <a:bodyPr wrap="square" rtlCol="0">
            <a:spAutoFit/>
          </a:bodyPr>
          <a:lstStyle/>
          <a:p>
            <a:pPr defTabSz="411491">
              <a:lnSpc>
                <a:spcPct val="115000"/>
              </a:lnSpc>
              <a:spcAft>
                <a:spcPts val="1056"/>
              </a:spcAft>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there are a 3 short parts that test what you learned in the main first part</a:t>
            </a: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040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2B1ECE-205F-1C3F-BBCD-4BBA9FEDE308}"/>
              </a:ext>
            </a:extLst>
          </p:cNvPr>
          <p:cNvSpPr txBox="1"/>
          <p:nvPr/>
        </p:nvSpPr>
        <p:spPr>
          <a:xfrm>
            <a:off x="596714" y="2938378"/>
            <a:ext cx="15862486" cy="8063746"/>
          </a:xfrm>
          <a:prstGeom prst="rect">
            <a:avLst/>
          </a:prstGeom>
          <a:noFill/>
        </p:spPr>
        <p:txBody>
          <a:bodyPr wrap="square" rtlCol="0">
            <a:spAutoFit/>
          </a:bodyPr>
          <a:lstStyle/>
          <a:p>
            <a:pPr algn="ctr"/>
            <a:r>
              <a:rPr lang="en-US" sz="5200" b="0" i="0" dirty="0">
                <a:solidFill>
                  <a:srgbClr val="C729C4"/>
                </a:solidFill>
                <a:effectLst/>
                <a:latin typeface="Roboto" panose="02000000000000000000" pitchFamily="2" charset="0"/>
              </a:rPr>
              <a:t>**Please first ensure that you are available to complete Session 2 in </a:t>
            </a:r>
            <a:r>
              <a:rPr lang="en-US" sz="5200" b="1" i="0" dirty="0">
                <a:solidFill>
                  <a:srgbClr val="C729C4"/>
                </a:solidFill>
                <a:effectLst/>
                <a:latin typeface="Roboto" panose="02000000000000000000" pitchFamily="2" charset="0"/>
              </a:rPr>
              <a:t>7-</a:t>
            </a:r>
            <a:r>
              <a:rPr lang="en-US" sz="5200" b="1" dirty="0">
                <a:solidFill>
                  <a:srgbClr val="C729C4"/>
                </a:solidFill>
                <a:latin typeface="Roboto" panose="02000000000000000000" pitchFamily="2" charset="0"/>
              </a:rPr>
              <a:t>8</a:t>
            </a:r>
            <a:r>
              <a:rPr lang="en-US" sz="5200" b="1" i="0" dirty="0">
                <a:solidFill>
                  <a:srgbClr val="C729C4"/>
                </a:solidFill>
                <a:effectLst/>
                <a:latin typeface="Roboto" panose="02000000000000000000" pitchFamily="2" charset="0"/>
              </a:rPr>
              <a:t> days </a:t>
            </a:r>
            <a:r>
              <a:rPr lang="en-US" sz="5200" b="0" i="0" dirty="0">
                <a:solidFill>
                  <a:srgbClr val="C729C4"/>
                </a:solidFill>
                <a:effectLst/>
                <a:latin typeface="Roboto" panose="02000000000000000000" pitchFamily="2" charset="0"/>
              </a:rPr>
              <a:t>after this session!**</a:t>
            </a:r>
          </a:p>
          <a:p>
            <a:pPr algn="ctr"/>
            <a:br>
              <a:rPr lang="en-US" sz="2000" dirty="0"/>
            </a:br>
            <a:endParaRPr lang="en-GB" sz="2000" dirty="0"/>
          </a:p>
          <a:p>
            <a:pPr marL="603535" indent="-603535">
              <a:buFont typeface="Arial" panose="020B0604020202020204" pitchFamily="34" charset="0"/>
              <a:buChar char="•"/>
            </a:pPr>
            <a:r>
              <a:rPr lang="en-GB" sz="5000" dirty="0"/>
              <a:t>Today you can earn an extra bonus based on your performance </a:t>
            </a:r>
            <a:r>
              <a:rPr lang="en-GB" sz="5000" b="1" dirty="0">
                <a:solidFill>
                  <a:srgbClr val="00C47F"/>
                </a:solidFill>
              </a:rPr>
              <a:t>up to an additional £6.00!</a:t>
            </a:r>
            <a:endParaRPr lang="en-GB" sz="5400" dirty="0"/>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Half of today’s performance bonus will be paid after this session.  </a:t>
            </a:r>
            <a:r>
              <a:rPr lang="en-GB" sz="5000" u="sng" dirty="0"/>
              <a:t>The second half of the bonus </a:t>
            </a:r>
            <a:r>
              <a:rPr lang="en-GB" sz="5000" dirty="0"/>
              <a:t>will be paid after successful completion of </a:t>
            </a:r>
            <a:r>
              <a:rPr lang="en-GB" sz="5000" b="1" dirty="0"/>
              <a:t>Session 2 in 7-8 days</a:t>
            </a:r>
            <a:r>
              <a:rPr lang="en-GB" sz="5000" dirty="0"/>
              <a:t>. </a:t>
            </a:r>
          </a:p>
          <a:p>
            <a:pPr marL="603535" indent="-603535">
              <a:buFont typeface="Arial" panose="020B0604020202020204" pitchFamily="34" charset="0"/>
              <a:buChar char="•"/>
            </a:pPr>
            <a:endParaRPr lang="en-GB" sz="1200" b="1" dirty="0">
              <a:solidFill>
                <a:schemeClr val="accent6">
                  <a:lumMod val="75000"/>
                </a:schemeClr>
              </a:solidFill>
            </a:endParaRPr>
          </a:p>
          <a:p>
            <a:pPr marL="603535" indent="-603535">
              <a:buFont typeface="Arial" panose="020B0604020202020204" pitchFamily="34" charset="0"/>
              <a:buChar char="•"/>
            </a:pPr>
            <a:r>
              <a:rPr lang="en-GB" sz="5000" b="1" dirty="0"/>
              <a:t>Session 2 earns you a separate completion bonus of </a:t>
            </a:r>
            <a:r>
              <a:rPr lang="en-GB" sz="5000" b="1" dirty="0">
                <a:solidFill>
                  <a:srgbClr val="00C47F"/>
                </a:solidFill>
              </a:rPr>
              <a:t>£3</a:t>
            </a:r>
            <a:r>
              <a:rPr lang="en-GB" sz="5000" dirty="0"/>
              <a:t>,</a:t>
            </a:r>
            <a:r>
              <a:rPr lang="en-GB" sz="5000" dirty="0">
                <a:solidFill>
                  <a:srgbClr val="00C47F"/>
                </a:solidFill>
              </a:rPr>
              <a:t> </a:t>
            </a:r>
            <a:r>
              <a:rPr lang="en-GB" sz="5000" dirty="0">
                <a:sym typeface="Wingdings" pitchFamily="2" charset="2"/>
              </a:rPr>
              <a:t></a:t>
            </a:r>
            <a:r>
              <a:rPr lang="en-GB" sz="5000" dirty="0"/>
              <a:t> so your total bonus for the study can be up to </a:t>
            </a:r>
            <a:r>
              <a:rPr lang="en-GB" sz="5000" dirty="0">
                <a:solidFill>
                  <a:srgbClr val="00C47F"/>
                </a:solidFill>
              </a:rPr>
              <a:t>£10</a:t>
            </a:r>
            <a:r>
              <a:rPr lang="en-GB" sz="5000" dirty="0"/>
              <a:t>.</a:t>
            </a:r>
            <a:endParaRPr kumimoji="0" lang="en-GB" sz="5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A2286F-B5A7-43E6-8AA1-933FDB2E4646}"/>
              </a:ext>
            </a:extLst>
          </p:cNvPr>
          <p:cNvSpPr txBox="1"/>
          <p:nvPr/>
        </p:nvSpPr>
        <p:spPr>
          <a:xfrm>
            <a:off x="1180851" y="259909"/>
            <a:ext cx="13620463" cy="2308324"/>
          </a:xfrm>
          <a:prstGeom prst="rect">
            <a:avLst/>
          </a:prstGeom>
          <a:noFill/>
        </p:spPr>
        <p:txBody>
          <a:bodyPr wrap="square" rtlCol="0">
            <a:spAutoFit/>
          </a:bodyPr>
          <a:lstStyle/>
          <a:p>
            <a:pPr marL="0" marR="0" lvl="0" indent="0" algn="ctr" defTabSz="1207069"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a:noFill/>
                </a:ln>
                <a:solidFill>
                  <a:srgbClr val="0070C0"/>
                </a:solidFill>
                <a:effectLst/>
                <a:uLnTx/>
                <a:uFillTx/>
                <a:latin typeface="Calibri" panose="020F0502020204030204"/>
                <a:ea typeface="+mn-ea"/>
                <a:cs typeface="+mn-cs"/>
              </a:rPr>
              <a:t>Welcome to the two-session  reward learning experiment!</a:t>
            </a:r>
          </a:p>
        </p:txBody>
      </p:sp>
    </p:spTree>
    <p:extLst>
      <p:ext uri="{BB962C8B-B14F-4D97-AF65-F5344CB8AC3E}">
        <p14:creationId xmlns:p14="http://schemas.microsoft.com/office/powerpoint/2010/main" val="1955375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enter a confidence rating reflecting whether you think your choice was accurate:</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2" name="TextBox 1">
            <a:extLst>
              <a:ext uri="{FF2B5EF4-FFF2-40B4-BE49-F238E27FC236}">
                <a16:creationId xmlns:a16="http://schemas.microsoft.com/office/drawing/2014/main" id="{E60F3241-F098-AB0F-597A-B28766864267}"/>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823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p>
        </p:txBody>
      </p:sp>
      <p:sp>
        <p:nvSpPr>
          <p:cNvPr id="2" name="TextBox 1">
            <a:extLst>
              <a:ext uri="{FF2B5EF4-FFF2-40B4-BE49-F238E27FC236}">
                <a16:creationId xmlns:a16="http://schemas.microsoft.com/office/drawing/2014/main" id="{B2AF827A-E998-5256-45C7-C50B713C8C4D}"/>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805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23775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you will rate each picture according to how lucky it was - the “probability” of winning.</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pic>
        <p:nvPicPr>
          <p:cNvPr id="3" name="Picture 2">
            <a:extLst>
              <a:ext uri="{FF2B5EF4-FFF2-40B4-BE49-F238E27FC236}">
                <a16:creationId xmlns:a16="http://schemas.microsoft.com/office/drawing/2014/main" id="{4004A39B-BBCE-99BD-B2CC-8926467814F6}"/>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1049689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73967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endParaRPr lang="en-GB" sz="40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 (the response is similar to the happiness ratings question).</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FB9DB51D-7422-0E2B-0726-F5EB18530134}"/>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3892741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281079" y="-75049"/>
            <a:ext cx="16091274" cy="10879107"/>
            <a:chOff x="278449" y="258525"/>
            <a:chExt cx="16091274" cy="10879107"/>
          </a:xfrm>
        </p:grpSpPr>
        <p:sp>
          <p:nvSpPr>
            <p:cNvPr id="2" name="TextBox 1">
              <a:extLst>
                <a:ext uri="{FF2B5EF4-FFF2-40B4-BE49-F238E27FC236}">
                  <a16:creationId xmlns:a16="http://schemas.microsoft.com/office/drawing/2014/main" id="{7C90010B-8509-4704-94BF-A87ED84867D3}"/>
                </a:ext>
              </a:extLst>
            </p:cNvPr>
            <p:cNvSpPr txBox="1"/>
            <p:nvPr/>
          </p:nvSpPr>
          <p:spPr>
            <a:xfrm>
              <a:off x="435679" y="1196449"/>
              <a:ext cx="15261019" cy="9941183"/>
            </a:xfrm>
            <a:prstGeom prst="rect">
              <a:avLst/>
            </a:prstGeom>
            <a:noFill/>
          </p:spPr>
          <p:txBody>
            <a:bodyPr wrap="square" rtlCol="0">
              <a:spAutoFit/>
            </a:bodyPr>
            <a:lstStyle/>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In the </a:t>
              </a:r>
              <a:r>
                <a:rPr kumimoji="0" lang="en-GB"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last test part</a:t>
              </a: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you will be asked questions about how long of a delay was between your choice and the feedback during learning.</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 will see a pair of images from the previous part.</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Your goal is to try to remember whether the delay (from the moment you made your choice selection until the feedback appeared) was *long* or *short*.</a:t>
              </a: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6166FAD-678B-F881-F55F-9BA245CA48D2}"/>
                </a:ext>
              </a:extLst>
            </p:cNvPr>
            <p:cNvSpPr txBox="1"/>
            <p:nvPr/>
          </p:nvSpPr>
          <p:spPr>
            <a:xfrm>
              <a:off x="278449" y="258525"/>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4472C4"/>
                  </a:solidFill>
                  <a:effectLst/>
                  <a:uLnTx/>
                  <a:uFillTx/>
                  <a:latin typeface="Calibri" panose="020F0502020204030204"/>
                  <a:ea typeface="+mn-ea"/>
                  <a:cs typeface="+mn-cs"/>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r>
                    <a:rPr kumimoji="0" lang="en-GB" sz="4800" b="0" i="0" u="sng" strike="noStrike" kern="1200" cap="none" spc="0" normalizeH="0" baseline="0" noProof="0" dirty="0">
                      <a:ln>
                        <a:noFill/>
                      </a:ln>
                      <a:solidFill>
                        <a:srgbClr val="A5A5A5">
                          <a:lumMod val="50000"/>
                        </a:srgbClr>
                      </a:solidFill>
                      <a:effectLst/>
                      <a:uLnTx/>
                      <a:uFillTx/>
                      <a:latin typeface="Calibri" panose="020F0502020204030204"/>
                      <a:ea typeface="+mn-ea"/>
                      <a:cs typeface="+mn-cs"/>
                    </a:rPr>
                    <a:t>delay</a:t>
                  </a: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srgbClr val="00ACEB"/>
                      </a:solidFill>
                      <a:effectLst/>
                      <a:uLnTx/>
                      <a:uFillTx/>
                      <a:latin typeface="Calibri" panose="020F0502020204030204"/>
                      <a:ea typeface="+mn-ea"/>
                      <a:cs typeface="+mn-cs"/>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+ 10 points!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rPr>
                  <a:t>or</a:t>
                </a: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GB" sz="4000" b="0" i="0" u="none" strike="noStrike" kern="1200" cap="none" spc="0" normalizeH="0" baseline="0" noProof="0" dirty="0">
                    <a:ln>
                      <a:noFill/>
                    </a:ln>
                    <a:solidFill>
                      <a:srgbClr val="C00000"/>
                    </a:solidFill>
                    <a:effectLst/>
                    <a:uLnTx/>
                    <a:uFillTx/>
                    <a:latin typeface="Calibri" panose="020F0502020204030204"/>
                    <a:ea typeface="+mn-ea"/>
                    <a:cs typeface="+mn-cs"/>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11491" rtl="0" eaLnBrk="1" fontAlgn="auto" latinLnBrk="0" hangingPunct="1">
                  <a:lnSpc>
                    <a:spcPct val="100000"/>
                  </a:lnSpc>
                  <a:spcBef>
                    <a:spcPts val="0"/>
                  </a:spcBef>
                  <a:spcAft>
                    <a:spcPts val="0"/>
                  </a:spcAft>
                  <a:buClrTx/>
                  <a:buSzTx/>
                  <a:buFontTx/>
                  <a:buNone/>
                  <a:tabLst/>
                  <a:defRPr/>
                </a:pPr>
                <a:endParaRPr kumimoji="0" lang="en-GB" sz="353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054915660"/>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90010B-8509-4704-94BF-A87ED84867D3}"/>
              </a:ext>
            </a:extLst>
          </p:cNvPr>
          <p:cNvSpPr txBox="1"/>
          <p:nvPr/>
        </p:nvSpPr>
        <p:spPr>
          <a:xfrm>
            <a:off x="570231" y="901248"/>
            <a:ext cx="14344240" cy="9551526"/>
          </a:xfrm>
          <a:prstGeom prst="rect">
            <a:avLst/>
          </a:prstGeom>
          <a:noFill/>
        </p:spPr>
        <p:txBody>
          <a:bodyPr wrap="square" rtlCol="0">
            <a:spAutoFit/>
          </a:bodyPr>
          <a:lstStyle/>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You will see pairs of circle pictures that were always together.</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Short indicates that feedback appeared briefly after choice.</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Long represents a long delay between your choice and feedback.</a:t>
            </a:r>
          </a:p>
          <a:p>
            <a:pPr marL="509232" indent="-509232" defTabSz="385763">
              <a:buFont typeface="Arial" panose="020B0604020202020204" pitchFamily="34" charset="0"/>
              <a:buChar cha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Half of the pairs were long, and half were short.</a:t>
            </a:r>
            <a:endParaRPr lang="en-GB" sz="4000"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Press either ‘up arrow key’ or ‘down arrow’ key to make a choice. </a:t>
            </a: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Please provide your best estimate!  Guessing is OK!</a:t>
            </a: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1013" dirty="0">
              <a:solidFill>
                <a:prstClr val="black"/>
              </a:solidFill>
              <a:latin typeface="Calibri" panose="020F05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id="{20E2580F-0CC6-4616-9512-5350EB3CE9E3}"/>
              </a:ext>
            </a:extLst>
          </p:cNvPr>
          <p:cNvGrpSpPr/>
          <p:nvPr/>
        </p:nvGrpSpPr>
        <p:grpSpPr>
          <a:xfrm>
            <a:off x="3717029" y="5147717"/>
            <a:ext cx="11292159" cy="5310681"/>
            <a:chOff x="4110144" y="4872300"/>
            <a:chExt cx="9640944" cy="4534118"/>
          </a:xfrm>
        </p:grpSpPr>
        <p:grpSp>
          <p:nvGrpSpPr>
            <p:cNvPr id="12" name="Group 11">
              <a:extLst>
                <a:ext uri="{FF2B5EF4-FFF2-40B4-BE49-F238E27FC236}">
                  <a16:creationId xmlns:a16="http://schemas.microsoft.com/office/drawing/2014/main" id="{66E4CE05-F9FE-4102-9CF6-BE42313CC788}"/>
                </a:ext>
              </a:extLst>
            </p:cNvPr>
            <p:cNvGrpSpPr/>
            <p:nvPr/>
          </p:nvGrpSpPr>
          <p:grpSpPr>
            <a:xfrm>
              <a:off x="4110144" y="5045919"/>
              <a:ext cx="9640944" cy="4360499"/>
              <a:chOff x="3044551" y="3102717"/>
              <a:chExt cx="7141440" cy="3230000"/>
            </a:xfrm>
          </p:grpSpPr>
          <p:pic>
            <p:nvPicPr>
              <p:cNvPr id="10" name="Picture 9">
                <a:extLst>
                  <a:ext uri="{FF2B5EF4-FFF2-40B4-BE49-F238E27FC236}">
                    <a16:creationId xmlns:a16="http://schemas.microsoft.com/office/drawing/2014/main" id="{2858488F-E73A-4AC0-B065-157B30D10618}"/>
                  </a:ext>
                </a:extLst>
              </p:cNvPr>
              <p:cNvPicPr>
                <a:picLocks noChangeAspect="1"/>
              </p:cNvPicPr>
              <p:nvPr/>
            </p:nvPicPr>
            <p:blipFill rotWithShape="1">
              <a:blip r:embed="rId2">
                <a:extLst>
                  <a:ext uri="{28A0092B-C50C-407E-A947-70E740481C1C}">
                    <a14:useLocalDpi xmlns:a14="http://schemas.microsoft.com/office/drawing/2010/main" val="0"/>
                  </a:ext>
                </a:extLst>
              </a:blip>
              <a:srcRect l="5656" t="7493" r="7493" b="10834"/>
              <a:stretch/>
            </p:blipFill>
            <p:spPr>
              <a:xfrm>
                <a:off x="3647536" y="3102717"/>
                <a:ext cx="4090358" cy="3063267"/>
              </a:xfrm>
              <a:prstGeom prst="rect">
                <a:avLst/>
              </a:prstGeom>
            </p:spPr>
          </p:pic>
          <p:sp>
            <p:nvSpPr>
              <p:cNvPr id="11" name="TextBox 10">
                <a:extLst>
                  <a:ext uri="{FF2B5EF4-FFF2-40B4-BE49-F238E27FC236}">
                    <a16:creationId xmlns:a16="http://schemas.microsoft.com/office/drawing/2014/main" id="{F9E23F38-CDCA-4B0F-94C6-87280BC87D43}"/>
                  </a:ext>
                </a:extLst>
              </p:cNvPr>
              <p:cNvSpPr txBox="1"/>
              <p:nvPr/>
            </p:nvSpPr>
            <p:spPr>
              <a:xfrm>
                <a:off x="3044551" y="6037829"/>
                <a:ext cx="7141440" cy="294888"/>
              </a:xfrm>
              <a:prstGeom prst="rect">
                <a:avLst/>
              </a:prstGeom>
              <a:noFill/>
            </p:spPr>
            <p:txBody>
              <a:bodyPr wrap="square" rtlCol="0">
                <a:spAutoFit/>
              </a:bodyPr>
              <a:lstStyle/>
              <a:p>
                <a:pPr defTabSz="1234440"/>
                <a:r>
                  <a:rPr lang="en-GB" sz="2430" dirty="0">
                    <a:solidFill>
                      <a:prstClr val="black"/>
                    </a:solidFill>
                    <a:latin typeface="Calibri" panose="020F0502020204030204"/>
                  </a:rPr>
                  <a:t>How long was the delay between this choice and feedback onset?</a:t>
                </a:r>
              </a:p>
            </p:txBody>
          </p:sp>
        </p:grpSp>
        <p:pic>
          <p:nvPicPr>
            <p:cNvPr id="13" name="Picture 12">
              <a:extLst>
                <a:ext uri="{FF2B5EF4-FFF2-40B4-BE49-F238E27FC236}">
                  <a16:creationId xmlns:a16="http://schemas.microsoft.com/office/drawing/2014/main" id="{CEB1DE7D-BB7F-4749-AAF4-4F613566AFF3}"/>
                </a:ext>
              </a:extLst>
            </p:cNvPr>
            <p:cNvPicPr>
              <a:picLocks noChangeAspect="1"/>
            </p:cNvPicPr>
            <p:nvPr/>
          </p:nvPicPr>
          <p:blipFill rotWithShape="1">
            <a:blip r:embed="rId3">
              <a:extLst>
                <a:ext uri="{28A0092B-C50C-407E-A947-70E740481C1C}">
                  <a14:useLocalDpi xmlns:a14="http://schemas.microsoft.com/office/drawing/2010/main" val="0"/>
                </a:ext>
              </a:extLst>
            </a:blip>
            <a:srcRect l="11484" t="38504" r="26434" b="7198"/>
            <a:stretch/>
          </p:blipFill>
          <p:spPr>
            <a:xfrm>
              <a:off x="4994810" y="4872300"/>
              <a:ext cx="5380710" cy="2529460"/>
            </a:xfrm>
            <a:prstGeom prst="rect">
              <a:avLst/>
            </a:prstGeom>
          </p:spPr>
        </p:pic>
      </p:grpSp>
      <p:sp>
        <p:nvSpPr>
          <p:cNvPr id="6" name="TextBox 5">
            <a:extLst>
              <a:ext uri="{FF2B5EF4-FFF2-40B4-BE49-F238E27FC236}">
                <a16:creationId xmlns:a16="http://schemas.microsoft.com/office/drawing/2014/main" id="{34F6FE02-59CE-36DC-F34F-5912D74E8EB8}"/>
              </a:ext>
            </a:extLst>
          </p:cNvPr>
          <p:cNvSpPr txBox="1"/>
          <p:nvPr/>
        </p:nvSpPr>
        <p:spPr>
          <a:xfrm>
            <a:off x="281079" y="-75049"/>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768041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183963" y="-234895"/>
            <a:ext cx="16091274" cy="10913130"/>
            <a:chOff x="181333" y="98679"/>
            <a:chExt cx="16091274" cy="10913130"/>
          </a:xfrm>
        </p:grpSpPr>
        <p:sp>
          <p:nvSpPr>
            <p:cNvPr id="2" name="TextBox 1">
              <a:extLst>
                <a:ext uri="{FF2B5EF4-FFF2-40B4-BE49-F238E27FC236}">
                  <a16:creationId xmlns:a16="http://schemas.microsoft.com/office/drawing/2014/main" id="{7C90010B-8509-4704-94BF-A87ED84867D3}"/>
                </a:ext>
              </a:extLst>
            </p:cNvPr>
            <p:cNvSpPr txBox="1"/>
            <p:nvPr/>
          </p:nvSpPr>
          <p:spPr>
            <a:xfrm>
              <a:off x="501975" y="1070626"/>
              <a:ext cx="15261019" cy="9941183"/>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In the </a:t>
              </a:r>
              <a:r>
                <a:rPr lang="en-GB" sz="4000" b="1" dirty="0">
                  <a:latin typeface="Calibri" panose="020F0502020204030204" pitchFamily="34" charset="0"/>
                  <a:cs typeface="Times New Roman" panose="02020603050405020304" pitchFamily="18" charset="0"/>
                </a:rPr>
                <a:t>last test part</a:t>
              </a:r>
              <a:r>
                <a:rPr lang="en-GB" sz="4000" dirty="0">
                  <a:latin typeface="Calibri" panose="020F0502020204030204" pitchFamily="34" charset="0"/>
                  <a:cs typeface="Times New Roman" panose="02020603050405020304" pitchFamily="18" charset="0"/>
                </a:rPr>
                <a:t>, you will be asked questions about how long of a delay was between your choice and the feedback during learning.</a:t>
              </a: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a pair of images from the previous part.</a:t>
              </a: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Your goal is to estimate the duration in seconds from the moment you made your choice selection until the feedback appeared.</a:t>
              </a:r>
            </a:p>
            <a:p>
              <a:endParaRPr lang="en-GB" sz="4000" dirty="0"/>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r>
                <a:rPr lang="en-GB" sz="4800" dirty="0">
                  <a:solidFill>
                    <a:schemeClr val="accent1"/>
                  </a:solidFill>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algn="ctr"/>
                  <a:r>
                    <a:rPr lang="en-GB" sz="4800" dirty="0">
                      <a:solidFill>
                        <a:schemeClr val="accent3">
                          <a:lumMod val="50000"/>
                        </a:schemeClr>
                      </a:solidFill>
                    </a:rPr>
                    <a:t>…</a:t>
                  </a:r>
                  <a:r>
                    <a:rPr lang="en-GB" sz="4800" u="sng" dirty="0">
                      <a:solidFill>
                        <a:schemeClr val="accent3">
                          <a:lumMod val="50000"/>
                        </a:schemeClr>
                      </a:solidFill>
                    </a:rPr>
                    <a:t>delay</a:t>
                  </a:r>
                  <a:r>
                    <a:rPr lang="en-GB" sz="4800" dirty="0">
                      <a:solidFill>
                        <a:schemeClr val="accent3">
                          <a:lumMod val="50000"/>
                        </a:schemeClr>
                      </a:solidFill>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algn="ctr"/>
                  <a:r>
                    <a:rPr lang="en-GB" sz="3168" dirty="0"/>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algn="ctr"/>
                  <a:r>
                    <a:rPr lang="en-GB" sz="4800" b="1" dirty="0">
                      <a:solidFill>
                        <a:srgbClr val="00ACEB"/>
                      </a:solidFill>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algn="ctr"/>
                  <a:r>
                    <a:rPr lang="en-GB" sz="3168" dirty="0"/>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algn="just"/>
                <a:r>
                  <a:rPr lang="en-GB" sz="4000" dirty="0">
                    <a:solidFill>
                      <a:srgbClr val="00B050"/>
                    </a:solidFill>
                  </a:rPr>
                  <a:t>+ 10 points!</a:t>
                </a:r>
              </a:p>
              <a:p>
                <a:pPr algn="just"/>
                <a:r>
                  <a:rPr lang="en-GB" sz="4000" dirty="0"/>
                  <a:t>or</a:t>
                </a:r>
                <a:r>
                  <a:rPr lang="en-GB" sz="4000" dirty="0">
                    <a:solidFill>
                      <a:srgbClr val="00B050"/>
                    </a:solidFill>
                  </a:rPr>
                  <a:t> </a:t>
                </a:r>
                <a:r>
                  <a:rPr lang="en-GB" sz="4000" dirty="0">
                    <a:solidFill>
                      <a:srgbClr val="C00000"/>
                    </a:solidFill>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dirty="0">
                  <a:solidFill>
                    <a:prstClr val="white"/>
                  </a:solidFill>
                  <a:latin typeface="Calibri" panose="020F0502020204030204"/>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49108791"/>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183963" y="-225171"/>
            <a:ext cx="16091274" cy="10530477"/>
            <a:chOff x="181333" y="98679"/>
            <a:chExt cx="16091274" cy="10530477"/>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4"/>
              <a:ext cx="15261019" cy="9694962"/>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pairs of circle pictures that were always together.</a:t>
              </a:r>
            </a:p>
            <a:p>
              <a:pPr marL="603535" indent="-603535">
                <a:buFont typeface="Arial" panose="020B0604020202020204" pitchFamily="34" charset="0"/>
                <a:buChar char="•"/>
              </a:pPr>
              <a:endParaRPr lang="en-GB" sz="2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0 sec indicates that feedback appeared immediately after choice.</a:t>
              </a: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12 sec represents the highest time delay, indicating a very long delay between your choice and feedback. </a:t>
              </a: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12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To get a better feel for the this range of time, right now, try counting from 1-12 seconds (silently or out loud).</a:t>
              </a:r>
            </a:p>
            <a:p>
              <a:pPr marL="1517935" lvl="2" indent="-603535">
                <a:buFont typeface="Arial" panose="020B0604020202020204" pitchFamily="34" charset="0"/>
                <a:buChar char="•"/>
              </a:pPr>
              <a:r>
                <a:rPr lang="en-GB" sz="3600" dirty="0">
                  <a:solidFill>
                    <a:schemeClr val="accent1"/>
                  </a:solidFill>
                  <a:latin typeface="Calibri" panose="020F0502020204030204" pitchFamily="34" charset="0"/>
                  <a:cs typeface="Times New Roman" panose="02020603050405020304" pitchFamily="18" charset="0"/>
                </a:rPr>
                <a:t>Counting by saying “</a:t>
              </a:r>
              <a:r>
                <a:rPr lang="en-US" sz="3600" dirty="0">
                  <a:solidFill>
                    <a:schemeClr val="accent1"/>
                  </a:solidFill>
                  <a:latin typeface="Google Sans"/>
                </a:rPr>
                <a:t>one-one thousand, two-one thousand…</a:t>
              </a:r>
              <a:r>
                <a:rPr lang="en-GB" sz="3600" dirty="0">
                  <a:solidFill>
                    <a:schemeClr val="accent1"/>
                  </a:solidFill>
                  <a:latin typeface="Calibri" panose="020F0502020204030204" pitchFamily="34" charset="0"/>
                  <a:cs typeface="Times New Roman" panose="02020603050405020304" pitchFamily="18" charset="0"/>
                </a:rPr>
                <a:t>” is one good way to do it more accurately</a:t>
              </a: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Please provide your best estimate!  Guessing is OK!</a:t>
              </a:r>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B7C11F4-6F6A-3182-64C1-5F429275B2FC}"/>
                </a:ext>
              </a:extLst>
            </p:cNvPr>
            <p:cNvGrpSpPr/>
            <p:nvPr/>
          </p:nvGrpSpPr>
          <p:grpSpPr>
            <a:xfrm>
              <a:off x="3493780" y="3917254"/>
              <a:ext cx="9239307" cy="3425262"/>
              <a:chOff x="4025121" y="6252143"/>
              <a:chExt cx="9239307" cy="3425262"/>
            </a:xfrm>
          </p:grpSpPr>
          <p:pic>
            <p:nvPicPr>
              <p:cNvPr id="5" name="Picture 4">
                <a:extLst>
                  <a:ext uri="{FF2B5EF4-FFF2-40B4-BE49-F238E27FC236}">
                    <a16:creationId xmlns:a16="http://schemas.microsoft.com/office/drawing/2014/main" id="{F5364FF4-F29D-3A34-D141-FD0C99C1C2D5}"/>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6420323" y="6428324"/>
                <a:ext cx="3985711" cy="1873674"/>
              </a:xfrm>
              <a:prstGeom prst="rect">
                <a:avLst/>
              </a:prstGeom>
            </p:spPr>
          </p:pic>
          <p:pic>
            <p:nvPicPr>
              <p:cNvPr id="7" name="Picture 6">
                <a:extLst>
                  <a:ext uri="{FF2B5EF4-FFF2-40B4-BE49-F238E27FC236}">
                    <a16:creationId xmlns:a16="http://schemas.microsoft.com/office/drawing/2014/main" id="{633AF9AA-3CB3-3967-FFE5-3FBD2C3A9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69" y="8301998"/>
                <a:ext cx="8349620" cy="1375407"/>
              </a:xfrm>
              <a:prstGeom prst="rect">
                <a:avLst/>
              </a:prstGeom>
            </p:spPr>
          </p:pic>
          <p:sp>
            <p:nvSpPr>
              <p:cNvPr id="8" name="Rounded Rectangle 7">
                <a:extLst>
                  <a:ext uri="{FF2B5EF4-FFF2-40B4-BE49-F238E27FC236}">
                    <a16:creationId xmlns:a16="http://schemas.microsoft.com/office/drawing/2014/main" id="{D38D9C55-1EAC-352A-DD68-AED809D0C750}"/>
                  </a:ext>
                </a:extLst>
              </p:cNvPr>
              <p:cNvSpPr/>
              <p:nvPr/>
            </p:nvSpPr>
            <p:spPr>
              <a:xfrm>
                <a:off x="4025121" y="6252143"/>
                <a:ext cx="9239307" cy="3379055"/>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380550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pPr defTabSz="411491">
              <a:defRPr/>
            </a:pPr>
            <a:r>
              <a:rPr lang="en-GB" sz="5809" b="1" dirty="0">
                <a:solidFill>
                  <a:prstClr val="black"/>
                </a:solidFill>
                <a:latin typeface="Calibri" panose="020F0502020204030204"/>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403049"/>
            <a:ext cx="4468656" cy="1717393"/>
          </a:xfrm>
          <a:prstGeom prst="rect">
            <a:avLst/>
          </a:prstGeom>
          <a:noFill/>
        </p:spPr>
        <p:txBody>
          <a:bodyPr wrap="square" rtlCol="0">
            <a:spAutoFit/>
          </a:bodyPr>
          <a:lstStyle/>
          <a:p>
            <a:pPr algn="just" defTabSz="411491">
              <a:defRPr/>
            </a:pPr>
            <a:endParaRPr lang="en-GB" sz="5280" dirty="0">
              <a:solidFill>
                <a:prstClr val="black"/>
              </a:solidFill>
              <a:latin typeface="Calibri" panose="020F0502020204030204"/>
            </a:endParaRPr>
          </a:p>
          <a:p>
            <a:pPr algn="just" defTabSz="411491">
              <a:defRPr/>
            </a:pPr>
            <a:r>
              <a:rPr lang="en-GB" sz="5280" b="1" dirty="0">
                <a:solidFill>
                  <a:srgbClr val="00B050"/>
                </a:solidFill>
                <a:latin typeface="Calibri" panose="020F0502020204030204"/>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13441" y="2014491"/>
            <a:ext cx="15519925" cy="6948215"/>
            <a:chOff x="217240" y="1192695"/>
            <a:chExt cx="11757519" cy="5185813"/>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397"/>
            </a:xfrm>
            <a:prstGeom prst="rect">
              <a:avLst/>
            </a:prstGeom>
            <a:noFill/>
          </p:spPr>
          <p:txBody>
            <a:bodyPr wrap="square" rtlCol="0">
              <a:spAutoFit/>
            </a:bodyPr>
            <a:lstStyle/>
            <a:p>
              <a:pPr algn="ctr" defTabSz="411491">
                <a:defRPr/>
              </a:pPr>
              <a:r>
                <a:rPr lang="en-GB" sz="3696" dirty="0">
                  <a:solidFill>
                    <a:srgbClr val="A5A5A5">
                      <a:lumMod val="50000"/>
                    </a:srgbClr>
                  </a:solidFill>
                  <a:latin typeface="Calibri" panose="020F0502020204030204"/>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60464"/>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4675825" y="2913359"/>
            <a:ext cx="1331719" cy="22247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070886" y="1953696"/>
            <a:ext cx="1331719" cy="1094460"/>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2606947" y="2245021"/>
            <a:ext cx="3526419" cy="312243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1896671" y="1507255"/>
            <a:ext cx="1086503" cy="19952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8619600" y="1516731"/>
            <a:ext cx="1067975" cy="199487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2931463" y="3005368"/>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C729C4"/>
                </a:solidFill>
                <a:latin typeface="Aptos" panose="020B0004020202020204" pitchFamily="34" charset="0"/>
              </a:rPr>
              <a:t>Welcome to session 2 of the reward learning experiment!</a:t>
            </a:r>
          </a:p>
        </p:txBody>
      </p:sp>
    </p:spTree>
    <p:extLst>
      <p:ext uri="{BB962C8B-B14F-4D97-AF65-F5344CB8AC3E}">
        <p14:creationId xmlns:p14="http://schemas.microsoft.com/office/powerpoint/2010/main" val="266696182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1107996"/>
            <a:ext cx="15265771" cy="9110186"/>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eliminate distractions in your environment while completing the tasks! </a:t>
            </a:r>
          </a:p>
          <a:p>
            <a:pPr marL="603535" indent="-603535">
              <a:buFont typeface="Arial" panose="020B0604020202020204" pitchFamily="34" charset="0"/>
              <a:buChar char="•"/>
            </a:pPr>
            <a:r>
              <a:rPr lang="en-GB" sz="4800" dirty="0"/>
              <a:t>The reward task requires concentration in order to do well.</a:t>
            </a:r>
          </a:p>
          <a:p>
            <a:pPr marL="603535" indent="-603535">
              <a:buFont typeface="Arial" panose="020B0604020202020204" pitchFamily="34" charset="0"/>
              <a:buChar char="•"/>
            </a:pPr>
            <a:r>
              <a:rPr lang="en-GB" sz="4800" dirty="0"/>
              <a:t>By focusing and learning the game, you can earn a higher bonus.</a:t>
            </a:r>
          </a:p>
          <a:p>
            <a:pPr marL="603535" indent="-603535">
              <a:buFont typeface="Arial" panose="020B0604020202020204" pitchFamily="34" charset="0"/>
              <a:buChar char="•"/>
            </a:pPr>
            <a:r>
              <a:rPr lang="en-GB" sz="4800" dirty="0"/>
              <a:t>By doing well, you also help the experimenters by providing high quality data!</a:t>
            </a:r>
          </a:p>
          <a:p>
            <a:pPr marL="603535" indent="-603535">
              <a:buFont typeface="Arial" panose="020B0604020202020204" pitchFamily="34" charset="0"/>
              <a:buChar char="•"/>
            </a:pPr>
            <a:endParaRPr lang="en-GB" sz="2200" dirty="0"/>
          </a:p>
          <a:p>
            <a:pPr algn="ctr"/>
            <a:r>
              <a:rPr lang="en-GB" sz="4400" dirty="0">
                <a:solidFill>
                  <a:srgbClr val="C729C4"/>
                </a:solidFill>
              </a:rPr>
              <a:t>			*As the task cannot be restarted, ensure you have enough time &amp; computer battery to finish.</a:t>
            </a:r>
          </a:p>
          <a:p>
            <a:pPr algn="ctr"/>
            <a:endParaRPr lang="en-GB" sz="1200" dirty="0">
              <a:solidFill>
                <a:schemeClr val="tx1">
                  <a:lumMod val="50000"/>
                  <a:lumOff val="50000"/>
                </a:schemeClr>
              </a:solidFill>
            </a:endParaRPr>
          </a:p>
          <a:p>
            <a:r>
              <a:rPr lang="en-GB" sz="8000" dirty="0"/>
              <a:t>											  </a:t>
            </a:r>
            <a:r>
              <a:rPr lang="en-GB" sz="6000" dirty="0"/>
              <a:t>Thank you!</a:t>
            </a:r>
          </a:p>
        </p:txBody>
      </p:sp>
      <p:sp>
        <p:nvSpPr>
          <p:cNvPr id="2" name="TextBox 1">
            <a:extLst>
              <a:ext uri="{FF2B5EF4-FFF2-40B4-BE49-F238E27FC236}">
                <a16:creationId xmlns:a16="http://schemas.microsoft.com/office/drawing/2014/main" id="{086F9FE9-7DAD-3FE9-4D9B-9B6446E4063A}"/>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2581909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C729C4"/>
                </a:solidFill>
                <a:latin typeface="Aptos" panose="020B0004020202020204" pitchFamily="34" charset="0"/>
              </a:rPr>
              <a:t>Welcome to session 2 of the reward learning experiment!</a:t>
            </a:r>
          </a:p>
        </p:txBody>
      </p:sp>
      <p:sp>
        <p:nvSpPr>
          <p:cNvPr id="2" name="TextBox 1">
            <a:extLst>
              <a:ext uri="{FF2B5EF4-FFF2-40B4-BE49-F238E27FC236}">
                <a16:creationId xmlns:a16="http://schemas.microsoft.com/office/drawing/2014/main" id="{C60836AF-5746-A5C3-3219-55D5012CB935}"/>
              </a:ext>
            </a:extLst>
          </p:cNvPr>
          <p:cNvSpPr txBox="1"/>
          <p:nvPr/>
        </p:nvSpPr>
        <p:spPr>
          <a:xfrm>
            <a:off x="596715" y="3322508"/>
            <a:ext cx="15265771" cy="7386638"/>
          </a:xfrm>
          <a:prstGeom prst="rect">
            <a:avLst/>
          </a:prstGeom>
          <a:noFill/>
        </p:spPr>
        <p:txBody>
          <a:bodyPr wrap="square" rtlCol="0">
            <a:spAutoFit/>
          </a:bodyPr>
          <a:lstStyle/>
          <a:p>
            <a:pPr marL="603535" indent="-603535">
              <a:buFont typeface="Arial" panose="020B0604020202020204" pitchFamily="34" charset="0"/>
              <a:buChar char="•"/>
            </a:pPr>
            <a:r>
              <a:rPr lang="en-GB" sz="4800" dirty="0"/>
              <a:t>After today’s session, you will receive a </a:t>
            </a:r>
            <a:r>
              <a:rPr lang="en-GB" sz="4800" b="1" dirty="0"/>
              <a:t>completion bonus of £3</a:t>
            </a:r>
            <a:r>
              <a:rPr lang="en-GB" sz="4800" dirty="0"/>
              <a:t>, plus the second half of your </a:t>
            </a:r>
            <a:r>
              <a:rPr lang="en-GB" sz="4800" b="1" dirty="0"/>
              <a:t>reward bonus from the first day</a:t>
            </a:r>
            <a:r>
              <a:rPr lang="en-GB" sz="4800" dirty="0"/>
              <a:t>, plus up to </a:t>
            </a:r>
            <a:r>
              <a:rPr lang="en-GB" sz="4800" b="1" dirty="0"/>
              <a:t>£1 bonus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solidFill>
                  <a:srgbClr val="0070C0"/>
                </a:solidFill>
              </a:rPr>
              <a:t>We greatly appreciate your continued participation!</a:t>
            </a:r>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u="sng" dirty="0"/>
              <a:t>The session today is shorter</a:t>
            </a:r>
            <a:r>
              <a:rPr lang="en-GB" sz="4400" dirty="0"/>
              <a:t> than the first session (usually taking 18 to 26 minutes).</a:t>
            </a:r>
          </a:p>
          <a:p>
            <a:endParaRPr lang="en-GB" sz="4400" dirty="0"/>
          </a:p>
          <a:p>
            <a:pPr marL="603535" indent="-603535">
              <a:buFont typeface="Arial" panose="020B0604020202020204" pitchFamily="34" charset="0"/>
              <a:buChar char="•"/>
            </a:pPr>
            <a:r>
              <a:rPr lang="en-GB" sz="4400" dirty="0"/>
              <a:t>First there are two short memory sections.</a:t>
            </a:r>
          </a:p>
          <a:p>
            <a:pPr marL="603535" indent="-603535">
              <a:buFont typeface="Arial" panose="020B0604020202020204" pitchFamily="34" charset="0"/>
              <a:buChar char="•"/>
            </a:pPr>
            <a:r>
              <a:rPr lang="en-GB" sz="4400" dirty="0"/>
              <a:t>Finally, there is a task that asks you to keep letters in mind.</a:t>
            </a:r>
            <a:endParaRPr lang="en-GB" sz="4400" dirty="0">
              <a:solidFill>
                <a:srgbClr val="00ACEB"/>
              </a:solidFill>
            </a:endParaRPr>
          </a:p>
        </p:txBody>
      </p:sp>
    </p:spTree>
    <p:extLst>
      <p:ext uri="{BB962C8B-B14F-4D97-AF65-F5344CB8AC3E}">
        <p14:creationId xmlns:p14="http://schemas.microsoft.com/office/powerpoint/2010/main" val="155577402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A406A85-E39F-81AC-89FF-8525A1C3D432}"/>
              </a:ext>
            </a:extLst>
          </p:cNvPr>
          <p:cNvPicPr>
            <a:picLocks noChangeAspect="1"/>
          </p:cNvPicPr>
          <p:nvPr/>
        </p:nvPicPr>
        <p:blipFill>
          <a:blip r:embed="rId2"/>
          <a:stretch>
            <a:fillRect/>
          </a:stretch>
        </p:blipFill>
        <p:spPr>
          <a:xfrm>
            <a:off x="1309256" y="393187"/>
            <a:ext cx="15428452" cy="5766982"/>
          </a:xfrm>
          <a:prstGeom prst="rect">
            <a:avLst/>
          </a:prstGeom>
        </p:spPr>
      </p:pic>
      <p:sp>
        <p:nvSpPr>
          <p:cNvPr id="13" name="TextBox 12">
            <a:extLst>
              <a:ext uri="{FF2B5EF4-FFF2-40B4-BE49-F238E27FC236}">
                <a16:creationId xmlns:a16="http://schemas.microsoft.com/office/drawing/2014/main" id="{C40FBB1F-0D71-3860-769E-C27A9EE77BC4}"/>
              </a:ext>
            </a:extLst>
          </p:cNvPr>
          <p:cNvSpPr txBox="1"/>
          <p:nvPr/>
        </p:nvSpPr>
        <p:spPr>
          <a:xfrm>
            <a:off x="596715" y="6394929"/>
            <a:ext cx="15265771" cy="4185761"/>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exit 'full screen' to fix this.  </a:t>
            </a:r>
            <a:r>
              <a:rPr lang="en-GB" sz="4800" dirty="0">
                <a:solidFill>
                  <a:srgbClr val="0432FF"/>
                </a:solidFill>
              </a:rPr>
              <a:t>Thank you!</a:t>
            </a:r>
          </a:p>
          <a:p>
            <a:pPr marL="603535" indent="-603535">
              <a:buFont typeface="Arial" panose="020B0604020202020204" pitchFamily="34" charset="0"/>
              <a:buChar char="•"/>
            </a:pPr>
            <a:endParaRPr lang="en-GB" sz="1000" dirty="0"/>
          </a:p>
          <a:p>
            <a:pPr marL="603535" indent="-603535">
              <a:buFont typeface="Arial" panose="020B0604020202020204" pitchFamily="34" charset="0"/>
              <a:buChar char="•"/>
            </a:pPr>
            <a:r>
              <a:rPr lang="en-GB" sz="4800" b="1" dirty="0"/>
              <a:t>If the zoom is a lot more than </a:t>
            </a:r>
            <a:r>
              <a:rPr lang="en-GB" sz="5400" b="1" dirty="0"/>
              <a:t>100%</a:t>
            </a:r>
            <a:r>
              <a:rPr lang="en-GB" sz="4800" b="1" dirty="0"/>
              <a:t>, the questions will spill over into the next page!</a:t>
            </a:r>
          </a:p>
          <a:p>
            <a:pPr marL="603535" indent="-603535">
              <a:buFont typeface="Arial" panose="020B0604020202020204" pitchFamily="34" charset="0"/>
              <a:buChar char="•"/>
            </a:pPr>
            <a:endParaRPr lang="en-GB" sz="1000" dirty="0"/>
          </a:p>
          <a:p>
            <a:pPr marL="603535" indent="-603535">
              <a:buFont typeface="Arial" panose="020B0604020202020204" pitchFamily="34" charset="0"/>
              <a:buChar char="•"/>
            </a:pPr>
            <a:r>
              <a:rPr lang="en-GB" sz="4800" dirty="0"/>
              <a:t>If zoom is less than 60%, the task will also be made difficult to complete.</a:t>
            </a:r>
          </a:p>
        </p:txBody>
      </p:sp>
    </p:spTree>
    <p:extLst>
      <p:ext uri="{BB962C8B-B14F-4D97-AF65-F5344CB8AC3E}">
        <p14:creationId xmlns:p14="http://schemas.microsoft.com/office/powerpoint/2010/main" val="197190754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3164456"/>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First, you will rate pictures according to how lucky you remember they were in session 1.  This part works the same as in that session.</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																	(Part 1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pic>
        <p:nvPicPr>
          <p:cNvPr id="3" name="Picture 2">
            <a:extLst>
              <a:ext uri="{FF2B5EF4-FFF2-40B4-BE49-F238E27FC236}">
                <a16:creationId xmlns:a16="http://schemas.microsoft.com/office/drawing/2014/main" id="{4004A39B-BBCE-99BD-B2CC-8926467814F6}"/>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4581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607620"/>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
        <p:nvSpPr>
          <p:cNvPr id="7" name="TextBox 6">
            <a:extLst>
              <a:ext uri="{FF2B5EF4-FFF2-40B4-BE49-F238E27FC236}">
                <a16:creationId xmlns:a16="http://schemas.microsoft.com/office/drawing/2014/main" id="{2407F705-CD6C-37DF-2A5C-335EC331A4D5}"/>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																	(Part 1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6881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2669449"/>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5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question is a practice question</a:t>
            </a:r>
            <a:r>
              <a:rPr lang="en-GB" sz="5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this image.  Please click near where '</a:t>
            </a:r>
            <a:r>
              <a:rPr lang="en-GB" sz="5000" dirty="0">
                <a:solidFill>
                  <a:prstClr val="black"/>
                </a:solidFill>
                <a:latin typeface="Calibri" panose="020F0502020204030204" pitchFamily="34" charset="0"/>
                <a:ea typeface="Calibri" panose="020F0502020204030204" pitchFamily="34" charset="0"/>
                <a:cs typeface="Times New Roman" panose="02020603050405020304" pitchFamily="18" charset="0"/>
              </a:rPr>
              <a:t>75</a:t>
            </a:r>
            <a:r>
              <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would be on the scale, representing winning 3 out of 4 times (75%):</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
        <p:nvSpPr>
          <p:cNvPr id="7" name="TextBox 6">
            <a:extLst>
              <a:ext uri="{FF2B5EF4-FFF2-40B4-BE49-F238E27FC236}">
                <a16:creationId xmlns:a16="http://schemas.microsoft.com/office/drawing/2014/main" id="{2407F705-CD6C-37DF-2A5C-335EC331A4D5}"/>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																	(Part 1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50D31E09-0E93-8BE5-972F-6BE9D28244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8683" y="3839482"/>
            <a:ext cx="4187221" cy="4227386"/>
          </a:xfrm>
          <a:prstGeom prst="rect">
            <a:avLst/>
          </a:prstGeom>
        </p:spPr>
      </p:pic>
    </p:spTree>
    <p:extLst>
      <p:ext uri="{BB962C8B-B14F-4D97-AF65-F5344CB8AC3E}">
        <p14:creationId xmlns:p14="http://schemas.microsoft.com/office/powerpoint/2010/main" val="310989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576556" y="1013252"/>
            <a:ext cx="8043007" cy="9676495"/>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final test asks you to try to remember and choose the luckier of two pictures from session 1. This part works the same as in  that session.</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first session.  Guessing is ok!</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the '</a:t>
            </a:r>
            <a:r>
              <a:rPr lang="en-US" sz="4000" b="1" dirty="0">
                <a:solidFill>
                  <a:srgbClr val="0432FF"/>
                </a:solidFill>
                <a:latin typeface="Calibri" panose="020F0502020204030204" pitchFamily="34" charset="0"/>
                <a:ea typeface="Calibri" panose="020F0502020204030204" pitchFamily="34" charset="0"/>
                <a:cs typeface="Times New Roman" panose="02020603050405020304" pitchFamily="18" charset="0"/>
              </a:rPr>
              <a:t>f</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or '</a:t>
            </a:r>
            <a:r>
              <a:rPr lang="en-US" sz="4000" b="1" dirty="0">
                <a:solidFill>
                  <a:srgbClr val="0432FF"/>
                </a:solidFill>
                <a:latin typeface="Calibri" panose="020F0502020204030204" pitchFamily="34" charset="0"/>
                <a:ea typeface="Calibri" panose="020F0502020204030204" pitchFamily="34" charset="0"/>
                <a:cs typeface="Times New Roman" panose="02020603050405020304" pitchFamily="18" charset="0"/>
              </a:rPr>
              <a:t>j</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key to make a choice.</a:t>
            </a: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FC5C26-966D-03CF-1DB2-86EFC1EE709A}"/>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1DF547E0-8D63-86AD-34B5-00ACF6AA85BD}"/>
              </a:ext>
            </a:extLst>
          </p:cNvPr>
          <p:cNvSpPr txBox="1"/>
          <p:nvPr/>
        </p:nvSpPr>
        <p:spPr>
          <a:xfrm>
            <a:off x="14111416" y="7340598"/>
            <a:ext cx="321276" cy="1015663"/>
          </a:xfrm>
          <a:prstGeom prst="rect">
            <a:avLst/>
          </a:prstGeom>
          <a:noFill/>
        </p:spPr>
        <p:txBody>
          <a:bodyPr wrap="square">
            <a:spAutoFit/>
          </a:bodyPr>
          <a:lstStyle/>
          <a:p>
            <a:pPr algn="ctr"/>
            <a:r>
              <a:rPr lang="en-US" sz="6000" b="1" dirty="0">
                <a:solidFill>
                  <a:srgbClr val="0432FF"/>
                </a:solidFill>
                <a:latin typeface="Calibri" panose="020F0502020204030204" pitchFamily="34" charset="0"/>
                <a:ea typeface="Calibri" panose="020F0502020204030204" pitchFamily="34" charset="0"/>
                <a:cs typeface="Times New Roman" panose="02020603050405020304" pitchFamily="18" charset="0"/>
              </a:rPr>
              <a:t>j</a:t>
            </a:r>
            <a:endParaRPr lang="en-US" sz="6000" dirty="0"/>
          </a:p>
        </p:txBody>
      </p:sp>
      <p:sp>
        <p:nvSpPr>
          <p:cNvPr id="8" name="TextBox 7">
            <a:extLst>
              <a:ext uri="{FF2B5EF4-FFF2-40B4-BE49-F238E27FC236}">
                <a16:creationId xmlns:a16="http://schemas.microsoft.com/office/drawing/2014/main" id="{E378B3EA-5B4A-2E8E-D550-91CF8521F501}"/>
              </a:ext>
            </a:extLst>
          </p:cNvPr>
          <p:cNvSpPr txBox="1"/>
          <p:nvPr/>
        </p:nvSpPr>
        <p:spPr>
          <a:xfrm>
            <a:off x="10643287" y="7340597"/>
            <a:ext cx="321276" cy="1015663"/>
          </a:xfrm>
          <a:prstGeom prst="rect">
            <a:avLst/>
          </a:prstGeom>
          <a:noFill/>
        </p:spPr>
        <p:txBody>
          <a:bodyPr wrap="square">
            <a:spAutoFit/>
          </a:bodyPr>
          <a:lstStyle/>
          <a:p>
            <a:pPr algn="ctr"/>
            <a:r>
              <a:rPr lang="en-US" sz="6000" b="1" dirty="0">
                <a:solidFill>
                  <a:srgbClr val="0432FF"/>
                </a:solidFill>
                <a:latin typeface="Calibri" panose="020F0502020204030204" pitchFamily="34" charset="0"/>
                <a:cs typeface="Times New Roman" panose="02020603050405020304" pitchFamily="18" charset="0"/>
              </a:rPr>
              <a:t>f</a:t>
            </a:r>
            <a:endParaRPr lang="en-US" sz="6000" dirty="0"/>
          </a:p>
        </p:txBody>
      </p:sp>
    </p:spTree>
    <p:extLst>
      <p:ext uri="{BB962C8B-B14F-4D97-AF65-F5344CB8AC3E}">
        <p14:creationId xmlns:p14="http://schemas.microsoft.com/office/powerpoint/2010/main" val="1443723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enter a confidence rating reflecting whether you think your choice was accurate:</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3" name="TextBox 2">
            <a:extLst>
              <a:ext uri="{FF2B5EF4-FFF2-40B4-BE49-F238E27FC236}">
                <a16:creationId xmlns:a16="http://schemas.microsoft.com/office/drawing/2014/main" id="{8B0E36A3-92D5-5988-30B9-1F5297CCE55B}"/>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1456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5FA71C0-EFF8-F1B7-9B1B-C11FAAA27F57}"/>
              </a:ext>
            </a:extLst>
          </p:cNvPr>
          <p:cNvSpPr txBox="1"/>
          <p:nvPr/>
        </p:nvSpPr>
        <p:spPr>
          <a:xfrm>
            <a:off x="190709" y="1735318"/>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432FF"/>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p>
        </p:txBody>
      </p:sp>
      <p:sp>
        <p:nvSpPr>
          <p:cNvPr id="4" name="TextBox 3">
            <a:extLst>
              <a:ext uri="{FF2B5EF4-FFF2-40B4-BE49-F238E27FC236}">
                <a16:creationId xmlns:a16="http://schemas.microsoft.com/office/drawing/2014/main" id="{9AE5478B-DA55-48C8-9C47-407FAF08C4EF}"/>
              </a:ext>
            </a:extLst>
          </p:cNvPr>
          <p:cNvSpPr txBox="1"/>
          <p:nvPr/>
        </p:nvSpPr>
        <p:spPr>
          <a:xfrm>
            <a:off x="183964" y="7637735"/>
            <a:ext cx="9330740" cy="3161315"/>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start with </a:t>
            </a:r>
            <a:r>
              <a:rPr lang="en-US" sz="4400"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a </a:t>
            </a:r>
            <a:r>
              <a:rPr lang="en-US" sz="4400" b="1"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practice choice</a:t>
            </a:r>
            <a:r>
              <a:rPr lang="en-US" sz="4400"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 where there is text on the pictures indicating which one to choose</a:t>
            </a: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4400" dirty="0">
                <a:solidFill>
                  <a:schemeClr val="accent5">
                    <a:lumMod val="50000"/>
                  </a:schemeClr>
                </a:solidFill>
                <a:latin typeface="Calibri" panose="020F0502020204030204" pitchFamily="34" charset="0"/>
                <a:ea typeface="Calibri" panose="020F0502020204030204" pitchFamily="34" charset="0"/>
                <a:cs typeface="Times New Roman" panose="02020603050405020304" pitchFamily="18" charset="0"/>
              </a:rPr>
              <a:t>(Remember, press </a:t>
            </a:r>
            <a:r>
              <a:rPr lang="en-US" sz="4400">
                <a:solidFill>
                  <a:schemeClr val="accent5">
                    <a:lumMod val="50000"/>
                  </a:schemeClr>
                </a:solidFill>
                <a:latin typeface="Calibri" panose="020F0502020204030204" pitchFamily="34" charset="0"/>
                <a:ea typeface="Calibri" panose="020F0502020204030204" pitchFamily="34" charset="0"/>
                <a:cs typeface="Times New Roman" panose="02020603050405020304" pitchFamily="18" charset="0"/>
              </a:rPr>
              <a:t>f or </a:t>
            </a:r>
            <a:r>
              <a:rPr lang="en-US" sz="4400" dirty="0">
                <a:solidFill>
                  <a:schemeClr val="accent5">
                    <a:lumMod val="50000"/>
                  </a:schemeClr>
                </a:solidFill>
                <a:latin typeface="Calibri" panose="020F0502020204030204" pitchFamily="34" charset="0"/>
                <a:ea typeface="Calibri" panose="020F0502020204030204" pitchFamily="34" charset="0"/>
                <a:cs typeface="Times New Roman" panose="02020603050405020304" pitchFamily="18" charset="0"/>
              </a:rPr>
              <a:t>j to choose!)</a:t>
            </a:r>
            <a:endParaRPr lang="en-GB" sz="4400" dirty="0">
              <a:solidFill>
                <a:schemeClr val="accent5">
                  <a:lumMod val="50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20EBB17-EE76-D129-B093-72494F89BF6E}"/>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AE425160-9CA1-7ECD-669E-7A03E1A51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3495" y="7314407"/>
            <a:ext cx="2771318" cy="2797901"/>
          </a:xfrm>
          <a:prstGeom prst="rect">
            <a:avLst/>
          </a:prstGeom>
        </p:spPr>
      </p:pic>
      <p:pic>
        <p:nvPicPr>
          <p:cNvPr id="8" name="Picture 7">
            <a:extLst>
              <a:ext uri="{FF2B5EF4-FFF2-40B4-BE49-F238E27FC236}">
                <a16:creationId xmlns:a16="http://schemas.microsoft.com/office/drawing/2014/main" id="{668641B7-8A85-5A99-3284-9A50C6E98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85852" y="7340990"/>
            <a:ext cx="2771318" cy="2771318"/>
          </a:xfrm>
          <a:prstGeom prst="rect">
            <a:avLst/>
          </a:prstGeom>
        </p:spPr>
      </p:pic>
      <p:sp>
        <p:nvSpPr>
          <p:cNvPr id="9" name="TextBox 8">
            <a:extLst>
              <a:ext uri="{FF2B5EF4-FFF2-40B4-BE49-F238E27FC236}">
                <a16:creationId xmlns:a16="http://schemas.microsoft.com/office/drawing/2014/main" id="{14FE071D-17F9-FD50-F2C1-73D5AF879C42}"/>
              </a:ext>
            </a:extLst>
          </p:cNvPr>
          <p:cNvSpPr txBox="1"/>
          <p:nvPr/>
        </p:nvSpPr>
        <p:spPr>
          <a:xfrm>
            <a:off x="14111416" y="9861385"/>
            <a:ext cx="321276" cy="1015663"/>
          </a:xfrm>
          <a:prstGeom prst="rect">
            <a:avLst/>
          </a:prstGeom>
          <a:noFill/>
        </p:spPr>
        <p:txBody>
          <a:bodyPr wrap="square">
            <a:spAutoFit/>
          </a:bodyPr>
          <a:lstStyle/>
          <a:p>
            <a:pPr algn="ctr"/>
            <a:r>
              <a:rPr lang="en-US" sz="6000" b="1" dirty="0">
                <a:solidFill>
                  <a:srgbClr val="0432FF"/>
                </a:solidFill>
                <a:latin typeface="Calibri" panose="020F0502020204030204" pitchFamily="34" charset="0"/>
                <a:ea typeface="Calibri" panose="020F0502020204030204" pitchFamily="34" charset="0"/>
                <a:cs typeface="Times New Roman" panose="02020603050405020304" pitchFamily="18" charset="0"/>
              </a:rPr>
              <a:t>j</a:t>
            </a:r>
            <a:endParaRPr lang="en-US" sz="6000" dirty="0"/>
          </a:p>
        </p:txBody>
      </p:sp>
      <p:sp>
        <p:nvSpPr>
          <p:cNvPr id="10" name="TextBox 9">
            <a:extLst>
              <a:ext uri="{FF2B5EF4-FFF2-40B4-BE49-F238E27FC236}">
                <a16:creationId xmlns:a16="http://schemas.microsoft.com/office/drawing/2014/main" id="{3EA73C94-3CFE-DFBC-B020-7B1461518B07}"/>
              </a:ext>
            </a:extLst>
          </p:cNvPr>
          <p:cNvSpPr txBox="1"/>
          <p:nvPr/>
        </p:nvSpPr>
        <p:spPr>
          <a:xfrm>
            <a:off x="10643287" y="9861384"/>
            <a:ext cx="321276" cy="1015663"/>
          </a:xfrm>
          <a:prstGeom prst="rect">
            <a:avLst/>
          </a:prstGeom>
          <a:noFill/>
        </p:spPr>
        <p:txBody>
          <a:bodyPr wrap="square">
            <a:spAutoFit/>
          </a:bodyPr>
          <a:lstStyle/>
          <a:p>
            <a:pPr algn="ctr"/>
            <a:r>
              <a:rPr lang="en-US" sz="6000" b="1" dirty="0">
                <a:solidFill>
                  <a:srgbClr val="0432FF"/>
                </a:solidFill>
                <a:latin typeface="Calibri" panose="020F0502020204030204" pitchFamily="34" charset="0"/>
                <a:cs typeface="Times New Roman" panose="02020603050405020304" pitchFamily="18" charset="0"/>
              </a:rPr>
              <a:t>f</a:t>
            </a:r>
            <a:endParaRPr lang="en-US" sz="6000" dirty="0"/>
          </a:p>
        </p:txBody>
      </p:sp>
    </p:spTree>
    <p:extLst>
      <p:ext uri="{BB962C8B-B14F-4D97-AF65-F5344CB8AC3E}">
        <p14:creationId xmlns:p14="http://schemas.microsoft.com/office/powerpoint/2010/main" val="2707918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3271633"/>
            <a:ext cx="13620463" cy="3504806"/>
          </a:xfrm>
          <a:prstGeom prst="rect">
            <a:avLst/>
          </a:prstGeom>
          <a:noFill/>
        </p:spPr>
        <p:txBody>
          <a:bodyPr wrap="square" rtlCol="0">
            <a:spAutoFit/>
          </a:bodyPr>
          <a:lstStyle/>
          <a:p>
            <a:pPr algn="ctr" defTabSz="411491">
              <a:defRPr/>
            </a:pPr>
            <a:r>
              <a:rPr lang="en-GB" sz="3696" dirty="0">
                <a:solidFill>
                  <a:prstClr val="black"/>
                </a:solidFill>
                <a:latin typeface="Calibri" panose="020F0502020204030204"/>
              </a:rPr>
              <a:t>Thank you!</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You have completed the main part of the experiment.</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Now, it's time for a 2-minute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17505" y="960121"/>
            <a:ext cx="15732725" cy="8518037"/>
          </a:xfrm>
          <a:prstGeom prst="rect">
            <a:avLst/>
          </a:prstGeom>
          <a:noFill/>
        </p:spPr>
        <p:txBody>
          <a:bodyPr wrap="square" rtlCol="0">
            <a:spAutoFit/>
          </a:bodyPr>
          <a:lstStyle/>
          <a:p>
            <a:pPr defTabSz="411491">
              <a:lnSpc>
                <a:spcPct val="115000"/>
              </a:lnSpc>
              <a:spcAft>
                <a:spcPts val="1056"/>
              </a:spcAft>
              <a:tabLst>
                <a:tab pos="603535" algn="l"/>
              </a:tabLst>
              <a:defRPr/>
            </a:pPr>
            <a:r>
              <a:rPr lang="en-US" sz="432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14364" indent="-514364" algn="just">
              <a:buFont typeface="Arial" panose="020B0604020202020204" pitchFamily="34" charset="0"/>
              <a:buChar char="•"/>
            </a:pPr>
            <a:r>
              <a:rPr lang="en-GB" sz="324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14364" indent="-514364" algn="just">
              <a:buFont typeface="Arial" panose="020B0604020202020204" pitchFamily="34" charset="0"/>
              <a:buChar char="•"/>
            </a:pPr>
            <a:endParaRPr lang="en-GB" sz="3240" dirty="0"/>
          </a:p>
          <a:p>
            <a:pPr marL="514364" indent="-514364" algn="just">
              <a:buFont typeface="Arial" panose="020B0604020202020204" pitchFamily="34" charset="0"/>
              <a:buChar char="•"/>
            </a:pPr>
            <a:r>
              <a:rPr lang="en-GB" sz="324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defTabSz="411491">
              <a:lnSpc>
                <a:spcPct val="115000"/>
              </a:lnSpc>
              <a:spcAft>
                <a:spcPts val="1056"/>
              </a:spcAft>
              <a:tabLst>
                <a:tab pos="603535" algn="l"/>
              </a:tabLst>
              <a:defRPr/>
            </a:pPr>
            <a:r>
              <a:rPr lang="en-US" sz="324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596715" y="1971992"/>
            <a:ext cx="15265771" cy="8094524"/>
          </a:xfrm>
          <a:prstGeom prst="rect">
            <a:avLst/>
          </a:prstGeom>
          <a:noFill/>
        </p:spPr>
        <p:txBody>
          <a:bodyPr wrap="square" rtlCol="0">
            <a:spAutoFit/>
          </a:bodyPr>
          <a:lstStyle/>
          <a:p>
            <a:pPr algn="ctr"/>
            <a:r>
              <a:rPr lang="en-GB" sz="4800" dirty="0"/>
              <a:t>Today is a multi-part study.</a:t>
            </a:r>
          </a:p>
          <a:p>
            <a:pPr algn="ctr"/>
            <a:endParaRPr lang="en-GB" sz="2200" dirty="0"/>
          </a:p>
          <a:p>
            <a:pPr algn="ctr"/>
            <a:r>
              <a:rPr lang="en-GB" sz="4800" dirty="0"/>
              <a:t>You need to complete different tasks.</a:t>
            </a:r>
          </a:p>
          <a:p>
            <a:pPr algn="ctr"/>
            <a:endParaRPr lang="en-GB" sz="2200" dirty="0"/>
          </a:p>
          <a:p>
            <a:pPr algn="ctr"/>
            <a:r>
              <a:rPr lang="en-GB" sz="4800" dirty="0"/>
              <a:t>Before you start, you will go through the instructions to prepare you for the main experiment.</a:t>
            </a:r>
          </a:p>
          <a:p>
            <a:pPr algn="ctr"/>
            <a:endParaRPr lang="en-GB" sz="2200" dirty="0"/>
          </a:p>
          <a:p>
            <a:pPr algn="ctr"/>
            <a:r>
              <a:rPr lang="en-GB" sz="4800" dirty="0"/>
              <a:t> You will have the opportunity to take breaks during this study.   </a:t>
            </a:r>
          </a:p>
          <a:p>
            <a:pPr algn="ctr"/>
            <a:endParaRPr lang="en-GB" sz="2200" dirty="0"/>
          </a:p>
          <a:p>
            <a:pPr algn="ctr"/>
            <a:r>
              <a:rPr lang="en-GB" sz="4800" dirty="0">
                <a:solidFill>
                  <a:srgbClr val="FF0000"/>
                </a:solidFill>
              </a:rPr>
              <a:t>Please do</a:t>
            </a:r>
            <a:r>
              <a:rPr lang="en-GB" sz="4800" b="1" dirty="0">
                <a:solidFill>
                  <a:srgbClr val="FF0000"/>
                </a:solidFill>
              </a:rPr>
              <a:t> NOT </a:t>
            </a:r>
            <a:r>
              <a:rPr lang="en-GB" sz="4800" dirty="0">
                <a:solidFill>
                  <a:srgbClr val="FF0000"/>
                </a:solidFill>
              </a:rPr>
              <a:t>click the forward/backward button or close the browser until the experiment is finished.</a:t>
            </a:r>
          </a:p>
          <a:p>
            <a:pPr algn="ctr"/>
            <a:r>
              <a:rPr lang="en-GB" sz="4800" dirty="0">
                <a:solidFill>
                  <a:srgbClr val="FF0000"/>
                </a:solidFill>
              </a:rPr>
              <a:t> Please do </a:t>
            </a:r>
            <a:r>
              <a:rPr lang="en-GB" sz="4800" b="1" dirty="0">
                <a:solidFill>
                  <a:srgbClr val="FF0000"/>
                </a:solidFill>
              </a:rPr>
              <a:t>NOT</a:t>
            </a:r>
            <a:r>
              <a:rPr lang="en-GB" sz="4800" dirty="0">
                <a:solidFill>
                  <a:srgbClr val="FF0000"/>
                </a:solidFill>
              </a:rPr>
              <a:t> refresh the page during whole experiment.</a:t>
            </a:r>
          </a:p>
        </p:txBody>
      </p:sp>
      <p:sp>
        <p:nvSpPr>
          <p:cNvPr id="4" name="TextBox 3">
            <a:extLst>
              <a:ext uri="{FF2B5EF4-FFF2-40B4-BE49-F238E27FC236}">
                <a16:creationId xmlns:a16="http://schemas.microsoft.com/office/drawing/2014/main" id="{C1A2C150-B254-A5D3-198C-2C9318C7E064}"/>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3396868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5416868"/>
          </a:xfrm>
          <a:prstGeom prst="rect">
            <a:avLst/>
          </a:prstGeom>
          <a:noFill/>
        </p:spPr>
        <p:txBody>
          <a:bodyPr wrap="square" rtlCol="0">
            <a:spAutoFit/>
          </a:bodyPr>
          <a:lstStyle/>
          <a:p>
            <a:pPr marL="603535" indent="-603535">
              <a:buFont typeface="Arial" panose="020B0604020202020204" pitchFamily="34" charset="0"/>
              <a:buChar char="•"/>
            </a:pPr>
            <a:r>
              <a:rPr lang="en-GB" sz="4800" dirty="0"/>
              <a:t>Welcome, and thank you for completing the earlier survey session.  By returning today and completing the session, you will receive a </a:t>
            </a:r>
            <a:r>
              <a:rPr lang="en-GB" sz="4800" b="1" dirty="0"/>
              <a:t>completion bonus of £3</a:t>
            </a:r>
            <a:r>
              <a:rPr lang="en-GB" sz="4800" dirty="0"/>
              <a:t>, plus your </a:t>
            </a:r>
            <a:r>
              <a:rPr lang="en-GB" sz="4800" b="1" dirty="0"/>
              <a:t>reward bonus from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A follow-up third session invitation may come in 1 week from today.  Completing that session will also lead to a bonus.</a:t>
            </a:r>
            <a:endParaRPr lang="en-GB" sz="4400" dirty="0">
              <a:solidFill>
                <a:srgbClr val="00ACEB"/>
              </a:solidFill>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2469046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4001095"/>
          </a:xfrm>
          <a:prstGeom prst="rect">
            <a:avLst/>
          </a:prstGeom>
          <a:noFill/>
        </p:spPr>
        <p:txBody>
          <a:bodyPr wrap="square" rtlCol="0">
            <a:spAutoFit/>
          </a:bodyPr>
          <a:lstStyle/>
          <a:p>
            <a:pPr marL="603535" indent="-603535">
              <a:buFont typeface="Arial" panose="020B0604020202020204" pitchFamily="34" charset="0"/>
              <a:buChar char="•"/>
            </a:pPr>
            <a:r>
              <a:rPr lang="en-GB" sz="4800" dirty="0"/>
              <a:t>Today in the main part you will play a game where you will earn an extra bonus based on your performance, </a:t>
            </a:r>
            <a:r>
              <a:rPr lang="en-GB" sz="4800" b="1" dirty="0">
                <a:solidFill>
                  <a:srgbClr val="00C47F"/>
                </a:solidFill>
              </a:rPr>
              <a:t>up to an additional £6.00</a:t>
            </a:r>
            <a:r>
              <a:rPr lang="en-GB" sz="4800" dirty="0"/>
              <a:t>!</a:t>
            </a:r>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t>The performance bonus will be paid only after successful completion of Session 2 in 2 days. </a:t>
            </a:r>
            <a:endParaRPr lang="en-GB" sz="4400" b="1" dirty="0">
              <a:solidFill>
                <a:schemeClr val="accent6">
                  <a:lumMod val="75000"/>
                </a:schemeClr>
              </a:solidFill>
            </a:endParaRPr>
          </a:p>
        </p:txBody>
      </p:sp>
      <p:sp>
        <p:nvSpPr>
          <p:cNvPr id="4" name="TextBox 3">
            <a:extLst>
              <a:ext uri="{FF2B5EF4-FFF2-40B4-BE49-F238E27FC236}">
                <a16:creationId xmlns:a16="http://schemas.microsoft.com/office/drawing/2014/main" id="{83C7C601-39D9-A3D2-1DB9-291E7242D040}"/>
              </a:ext>
            </a:extLst>
          </p:cNvPr>
          <p:cNvSpPr txBox="1"/>
          <p:nvPr/>
        </p:nvSpPr>
        <p:spPr>
          <a:xfrm>
            <a:off x="1180851" y="259909"/>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Reward bonus</a:t>
            </a:r>
          </a:p>
        </p:txBody>
      </p:sp>
      <p:pic>
        <p:nvPicPr>
          <p:cNvPr id="2" name="Picture 1">
            <a:extLst>
              <a:ext uri="{FF2B5EF4-FFF2-40B4-BE49-F238E27FC236}">
                <a16:creationId xmlns:a16="http://schemas.microsoft.com/office/drawing/2014/main" id="{44F48436-30BE-20DB-0358-80B49A69CA21}"/>
              </a:ext>
            </a:extLst>
          </p:cNvPr>
          <p:cNvPicPr>
            <a:picLocks noChangeAspect="1"/>
          </p:cNvPicPr>
          <p:nvPr/>
        </p:nvPicPr>
        <p:blipFill>
          <a:blip r:embed="rId2"/>
          <a:stretch>
            <a:fillRect/>
          </a:stretch>
        </p:blipFill>
        <p:spPr>
          <a:xfrm>
            <a:off x="4349750" y="2032000"/>
            <a:ext cx="7759700" cy="6908800"/>
          </a:xfrm>
          <a:prstGeom prst="rect">
            <a:avLst/>
          </a:prstGeom>
        </p:spPr>
      </p:pic>
    </p:spTree>
    <p:extLst>
      <p:ext uri="{BB962C8B-B14F-4D97-AF65-F5344CB8AC3E}">
        <p14:creationId xmlns:p14="http://schemas.microsoft.com/office/powerpoint/2010/main" val="1329285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E7D94F9-6817-CBC6-E6D8-DDE3A6B993F3}"/>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46691" y="332764"/>
            <a:ext cx="7314593" cy="9941183"/>
          </a:xfrm>
          <a:prstGeom prst="rect">
            <a:avLst/>
          </a:prstGeom>
          <a:noFill/>
        </p:spPr>
        <p:txBody>
          <a:bodyPr wrap="square" rtlCol="0">
            <a:spAutoFit/>
          </a:bodyPr>
          <a:lstStyle/>
          <a:p>
            <a:pPr algn="just"/>
            <a:endParaRPr lang="en-GB" sz="4000" dirty="0"/>
          </a:p>
          <a:p>
            <a:pPr algn="just"/>
            <a:r>
              <a:rPr lang="en-GB" sz="4000" dirty="0"/>
              <a:t>In the main part of the experiment, your goal is to </a:t>
            </a:r>
            <a:r>
              <a:rPr lang="en-GB" sz="4000" b="1" dirty="0"/>
              <a:t>learn over time which of two circle pictures is luckier</a:t>
            </a:r>
            <a:r>
              <a:rPr lang="en-GB" sz="4000" dirty="0"/>
              <a:t>.</a:t>
            </a:r>
          </a:p>
          <a:p>
            <a:pPr algn="just"/>
            <a:endParaRPr lang="en-GB" sz="4000" dirty="0"/>
          </a:p>
          <a:p>
            <a:pPr algn="just"/>
            <a:r>
              <a:rPr lang="en-GB" sz="4000" dirty="0"/>
              <a:t>When you choose the luckier picture, you will usually receive a </a:t>
            </a:r>
            <a:r>
              <a:rPr lang="en-GB" sz="4000" b="1" dirty="0">
                <a:solidFill>
                  <a:srgbClr val="00B050"/>
                </a:solidFill>
              </a:rPr>
              <a:t>10 point bonus</a:t>
            </a:r>
            <a:r>
              <a:rPr lang="en-GB" sz="4000" dirty="0"/>
              <a:t>. When you choose the unlucky picture, you will usually receive </a:t>
            </a:r>
            <a:r>
              <a:rPr lang="en-GB" sz="4000" b="1" dirty="0">
                <a:solidFill>
                  <a:srgbClr val="FF0000"/>
                </a:solidFill>
              </a:rPr>
              <a:t>0 points</a:t>
            </a:r>
            <a:r>
              <a:rPr lang="en-GB" sz="4000" dirty="0"/>
              <a:t>.</a:t>
            </a:r>
          </a:p>
          <a:p>
            <a:pPr algn="just"/>
            <a:endParaRPr lang="en-GB" sz="4000" dirty="0"/>
          </a:p>
          <a:p>
            <a:pPr algn="just"/>
            <a:r>
              <a:rPr lang="en-GB" sz="4000" dirty="0"/>
              <a:t>At first you will just guess!  Then through trial-and-error, you will learn which picture is luckier.</a:t>
            </a:r>
          </a:p>
          <a:p>
            <a:pPr algn="just"/>
            <a:endParaRPr lang="en-GB" sz="4000" dirty="0"/>
          </a:p>
        </p:txBody>
      </p:sp>
    </p:spTree>
    <p:extLst>
      <p:ext uri="{BB962C8B-B14F-4D97-AF65-F5344CB8AC3E}">
        <p14:creationId xmlns:p14="http://schemas.microsoft.com/office/powerpoint/2010/main" val="107323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33990" y="273046"/>
            <a:ext cx="7640011" cy="11092687"/>
          </a:xfrm>
          <a:prstGeom prst="rect">
            <a:avLst/>
          </a:prstGeom>
          <a:noFill/>
        </p:spPr>
        <p:txBody>
          <a:bodyPr wrap="square" rtlCol="0">
            <a:spAutoFit/>
          </a:bodyPr>
          <a:lstStyle/>
          <a:p>
            <a:pPr algn="just"/>
            <a:endParaRPr lang="en-GB" sz="4000" dirty="0"/>
          </a:p>
          <a:p>
            <a:pPr algn="just"/>
            <a:r>
              <a:rPr lang="en-GB" sz="4000" dirty="0"/>
              <a:t>You will have a maximum of 3 seconds to make your choice for each trial. </a:t>
            </a:r>
          </a:p>
          <a:p>
            <a:pPr algn="just"/>
            <a:endParaRPr lang="en-GB" sz="4000" dirty="0"/>
          </a:p>
          <a:p>
            <a:pPr algn="just"/>
            <a:r>
              <a:rPr lang="en-GB" sz="4000" dirty="0"/>
              <a:t>Use the </a:t>
            </a:r>
            <a:r>
              <a:rPr lang="en-GB" sz="4000" dirty="0">
                <a:solidFill>
                  <a:srgbClr val="0432FF"/>
                </a:solidFill>
              </a:rPr>
              <a:t>'</a:t>
            </a:r>
            <a:r>
              <a:rPr lang="en-GB" sz="4000" b="1" dirty="0">
                <a:solidFill>
                  <a:srgbClr val="0432FF"/>
                </a:solidFill>
              </a:rPr>
              <a:t>f</a:t>
            </a:r>
            <a:r>
              <a:rPr lang="en-GB" sz="4000" dirty="0">
                <a:solidFill>
                  <a:srgbClr val="0432FF"/>
                </a:solidFill>
              </a:rPr>
              <a:t>' key </a:t>
            </a:r>
            <a:r>
              <a:rPr lang="en-GB" sz="4000" dirty="0"/>
              <a:t>to choose the LEFT picture.</a:t>
            </a:r>
          </a:p>
          <a:p>
            <a:pPr algn="just"/>
            <a:r>
              <a:rPr lang="en-GB" sz="4000" dirty="0"/>
              <a:t>Use the </a:t>
            </a:r>
            <a:r>
              <a:rPr lang="en-GB" sz="4000" dirty="0">
                <a:solidFill>
                  <a:srgbClr val="0432FF"/>
                </a:solidFill>
              </a:rPr>
              <a:t>'</a:t>
            </a:r>
            <a:r>
              <a:rPr lang="en-GB" sz="4000" b="1" dirty="0">
                <a:solidFill>
                  <a:srgbClr val="0432FF"/>
                </a:solidFill>
              </a:rPr>
              <a:t>j</a:t>
            </a:r>
            <a:r>
              <a:rPr lang="en-GB" sz="4000" dirty="0">
                <a:solidFill>
                  <a:srgbClr val="0432FF"/>
                </a:solidFill>
              </a:rPr>
              <a:t>' key </a:t>
            </a:r>
            <a:r>
              <a:rPr lang="en-GB" sz="4000" dirty="0"/>
              <a:t>to choose the RIGHT picture.</a:t>
            </a:r>
          </a:p>
          <a:p>
            <a:pPr algn="just"/>
            <a:endParaRPr lang="en-GB" sz="4000" dirty="0"/>
          </a:p>
          <a:p>
            <a:pPr algn="just"/>
            <a:r>
              <a:rPr lang="en-GB" sz="4000" dirty="0"/>
              <a:t>If you are too late, you will see a warning and get 0 points.</a:t>
            </a:r>
          </a:p>
          <a:p>
            <a:pPr algn="just"/>
            <a:endParaRPr lang="en-GB" sz="4000" dirty="0"/>
          </a:p>
          <a:p>
            <a:pPr algn="just"/>
            <a:r>
              <a:rPr lang="en-GB" sz="4000" dirty="0"/>
              <a:t>The pictures will </a:t>
            </a:r>
            <a:r>
              <a:rPr lang="en-GB" sz="4000" u="sng" dirty="0"/>
              <a:t>randomly</a:t>
            </a:r>
            <a:r>
              <a:rPr lang="en-GB" sz="4000" dirty="0"/>
              <a:t> be shown on the left or right side. The location is </a:t>
            </a:r>
            <a:r>
              <a:rPr lang="en-GB" sz="4000" i="1" dirty="0"/>
              <a:t>not</a:t>
            </a:r>
            <a:r>
              <a:rPr lang="en-GB" sz="4000" dirty="0"/>
              <a:t> related to how lucky they are.</a:t>
            </a:r>
          </a:p>
          <a:p>
            <a:pPr algn="just"/>
            <a:endParaRPr lang="en-GB" sz="4000" dirty="0"/>
          </a:p>
        </p:txBody>
      </p:sp>
      <p:sp>
        <p:nvSpPr>
          <p:cNvPr id="3" name="Rounded Rectangle 2">
            <a:extLst>
              <a:ext uri="{FF2B5EF4-FFF2-40B4-BE49-F238E27FC236}">
                <a16:creationId xmlns:a16="http://schemas.microsoft.com/office/drawing/2014/main" id="{55286900-7220-932A-FA9C-4C0A497A3992}"/>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4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8812295" y="1504857"/>
            <a:ext cx="3792608"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589591" y="691073"/>
            <a:ext cx="6471610" cy="7048083"/>
          </a:xfrm>
          <a:prstGeom prst="rect">
            <a:avLst/>
          </a:prstGeom>
          <a:noFill/>
        </p:spPr>
        <p:txBody>
          <a:bodyPr wrap="square" rtlCol="0">
            <a:spAutoFit/>
          </a:bodyPr>
          <a:lstStyle/>
          <a:p>
            <a:pPr algn="just"/>
            <a:endParaRPr lang="en-GB" sz="4000" dirty="0"/>
          </a:p>
          <a:p>
            <a:pPr algn="just"/>
            <a:r>
              <a:rPr lang="en-GB" sz="4000" dirty="0"/>
              <a:t>After your choice, the chosen picture will remain on the screen for 1 second before disappearing.</a:t>
            </a:r>
          </a:p>
          <a:p>
            <a:pPr algn="just"/>
            <a:endParaRPr lang="en-GB" sz="4000" dirty="0"/>
          </a:p>
          <a:p>
            <a:pPr algn="just"/>
            <a:r>
              <a:rPr lang="en-GB" sz="4000" dirty="0"/>
              <a:t>Then, </a:t>
            </a:r>
            <a:r>
              <a:rPr lang="en-GB" sz="4000" u="sng" dirty="0"/>
              <a:t>after a </a:t>
            </a:r>
            <a:r>
              <a:rPr lang="en-GB" sz="4000" b="1" u="sng" dirty="0">
                <a:solidFill>
                  <a:srgbClr val="0432FF"/>
                </a:solidFill>
              </a:rPr>
              <a:t>variable delay</a:t>
            </a:r>
            <a:r>
              <a:rPr lang="en-GB" sz="4000" dirty="0"/>
              <a:t>, you will see feedback.</a:t>
            </a:r>
          </a:p>
          <a:p>
            <a:pPr algn="just"/>
            <a:r>
              <a:rPr lang="en-GB" sz="1200" dirty="0"/>
              <a:t> </a:t>
            </a:r>
            <a:endParaRPr lang="en-GB" sz="4000" dirty="0"/>
          </a:p>
          <a:p>
            <a:pPr algn="just"/>
            <a:r>
              <a:rPr lang="en-GB" sz="4000" dirty="0"/>
              <a:t>(</a:t>
            </a:r>
            <a:r>
              <a:rPr lang="en-GB" sz="4000" i="1" dirty="0">
                <a:solidFill>
                  <a:srgbClr val="0432FF"/>
                </a:solidFill>
              </a:rPr>
              <a:t>The length of the delay to feedback differs </a:t>
            </a:r>
            <a:r>
              <a:rPr lang="en-GB" sz="4000" i="1" u="sng" dirty="0">
                <a:solidFill>
                  <a:srgbClr val="0432FF"/>
                </a:solidFill>
              </a:rPr>
              <a:t>on purpose</a:t>
            </a:r>
            <a:r>
              <a:rPr lang="en-GB" sz="4000" dirty="0"/>
              <a:t>.)</a:t>
            </a:r>
          </a:p>
          <a:p>
            <a:pPr algn="just"/>
            <a:endParaRPr lang="en-GB" sz="4000" dirty="0"/>
          </a:p>
        </p:txBody>
      </p:sp>
      <p:sp>
        <p:nvSpPr>
          <p:cNvPr id="3" name="TextBox 2">
            <a:extLst>
              <a:ext uri="{FF2B5EF4-FFF2-40B4-BE49-F238E27FC236}">
                <a16:creationId xmlns:a16="http://schemas.microsoft.com/office/drawing/2014/main" id="{BE67A99B-ED7C-FD16-5380-73DA3A544C50}"/>
              </a:ext>
            </a:extLst>
          </p:cNvPr>
          <p:cNvSpPr txBox="1"/>
          <p:nvPr/>
        </p:nvSpPr>
        <p:spPr>
          <a:xfrm>
            <a:off x="3500789" y="7374892"/>
            <a:ext cx="7640011" cy="1323439"/>
          </a:xfrm>
          <a:prstGeom prst="rect">
            <a:avLst/>
          </a:prstGeom>
          <a:noFill/>
        </p:spPr>
        <p:txBody>
          <a:bodyPr wrap="square" rtlCol="0">
            <a:spAutoFit/>
          </a:bodyPr>
          <a:lstStyle/>
          <a:p>
            <a:pPr algn="just"/>
            <a:endParaRPr lang="en-GB" sz="4000" dirty="0"/>
          </a:p>
          <a:p>
            <a:pPr algn="just"/>
            <a:r>
              <a:rPr lang="en-GB" sz="4000"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10316833" y="7339635"/>
            <a:ext cx="7640011" cy="1323439"/>
          </a:xfrm>
          <a:prstGeom prst="rect">
            <a:avLst/>
          </a:prstGeom>
          <a:noFill/>
        </p:spPr>
        <p:txBody>
          <a:bodyPr wrap="square" rtlCol="0">
            <a:spAutoFit/>
          </a:bodyPr>
          <a:lstStyle/>
          <a:p>
            <a:pPr algn="just"/>
            <a:endParaRPr lang="en-GB" sz="4000" dirty="0"/>
          </a:p>
          <a:p>
            <a:pPr algn="just"/>
            <a:r>
              <a:rPr lang="en-GB" sz="4000"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2852137" y="8932870"/>
            <a:ext cx="4468656" cy="1636089"/>
          </a:xfrm>
          <a:prstGeom prst="rect">
            <a:avLst/>
          </a:prstGeom>
          <a:noFill/>
        </p:spPr>
        <p:txBody>
          <a:bodyPr wrap="square" rtlCol="0">
            <a:spAutoFit/>
          </a:bodyPr>
          <a:lstStyle/>
          <a:p>
            <a:pPr algn="just"/>
            <a:endParaRPr lang="en-GB" sz="3696" dirty="0"/>
          </a:p>
          <a:p>
            <a:pPr algn="just"/>
            <a:r>
              <a:rPr lang="en-GB" sz="6336"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11020922" y="8818571"/>
            <a:ext cx="4468656" cy="1636089"/>
          </a:xfrm>
          <a:prstGeom prst="rect">
            <a:avLst/>
          </a:prstGeom>
          <a:noFill/>
        </p:spPr>
        <p:txBody>
          <a:bodyPr wrap="square" rtlCol="0">
            <a:spAutoFit/>
          </a:bodyPr>
          <a:lstStyle/>
          <a:p>
            <a:pPr algn="just"/>
            <a:endParaRPr lang="en-GB" sz="3696" dirty="0"/>
          </a:p>
          <a:p>
            <a:pPr algn="just"/>
            <a:r>
              <a:rPr lang="en-GB" sz="6336" b="1" dirty="0">
                <a:solidFill>
                  <a:srgbClr val="FF0000"/>
                </a:solidFill>
              </a:rPr>
              <a:t>0 points!</a:t>
            </a:r>
          </a:p>
        </p:txBody>
      </p:sp>
      <p:sp>
        <p:nvSpPr>
          <p:cNvPr id="8" name="Rounded Rectangle 7">
            <a:extLst>
              <a:ext uri="{FF2B5EF4-FFF2-40B4-BE49-F238E27FC236}">
                <a16:creationId xmlns:a16="http://schemas.microsoft.com/office/drawing/2014/main" id="{B416CF02-E12E-A2DD-1DA2-901F385E20EE}"/>
              </a:ext>
            </a:extLst>
          </p:cNvPr>
          <p:cNvSpPr/>
          <p:nvPr/>
        </p:nvSpPr>
        <p:spPr>
          <a:xfrm>
            <a:off x="7874000" y="8382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6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589589" y="560486"/>
            <a:ext cx="13793385" cy="9680214"/>
          </a:xfrm>
          <a:prstGeom prst="rect">
            <a:avLst/>
          </a:prstGeom>
          <a:noFill/>
        </p:spPr>
        <p:txBody>
          <a:bodyPr wrap="square" rtlCol="0">
            <a:spAutoFit/>
          </a:bodyPr>
          <a:lstStyle/>
          <a:p>
            <a:pPr algn="just"/>
            <a:endParaRPr lang="en-GB" sz="4400" dirty="0"/>
          </a:p>
          <a:p>
            <a:pPr algn="just"/>
            <a:r>
              <a:rPr lang="en-GB" sz="4400" dirty="0"/>
              <a:t>You will see a number of different pairs of circle pictures.  Each pair will have one lucky and one unlucky picture.</a:t>
            </a:r>
          </a:p>
          <a:p>
            <a:pPr algn="just"/>
            <a:endParaRPr lang="en-GB" sz="4400" dirty="0"/>
          </a:p>
          <a:p>
            <a:pPr algn="just"/>
            <a:r>
              <a:rPr lang="en-GB" sz="4400" dirty="0"/>
              <a:t>It is important to note that the lucky picture will </a:t>
            </a:r>
            <a:r>
              <a:rPr lang="en-GB" sz="4400" b="1" dirty="0"/>
              <a:t>remain the same</a:t>
            </a:r>
            <a:r>
              <a:rPr lang="en-GB" sz="4400" dirty="0"/>
              <a:t>. The pictures will be shown *randomly* on the left or the right side of the screen – this is unrelated to luckiness.</a:t>
            </a:r>
          </a:p>
          <a:p>
            <a:pPr algn="just"/>
            <a:endParaRPr lang="en-GB" sz="4400" dirty="0"/>
          </a:p>
          <a:p>
            <a:pPr algn="just"/>
            <a:r>
              <a:rPr lang="en-GB" sz="4400" dirty="0"/>
              <a:t>Pairs will be repeated so that you can learn.</a:t>
            </a:r>
          </a:p>
          <a:p>
            <a:pPr algn="just"/>
            <a:endParaRPr lang="en-GB" sz="3696" dirty="0"/>
          </a:p>
          <a:p>
            <a:pPr algn="just"/>
            <a:r>
              <a:rPr lang="en-GB" sz="4752" dirty="0">
                <a:solidFill>
                  <a:srgbClr val="0432FF"/>
                </a:solidFill>
              </a:rPr>
              <a:t>The more points you earn in the task, the more bonus you will be paid on top of your payment for your time – up to an additional </a:t>
            </a:r>
            <a:r>
              <a:rPr lang="en-GB" sz="4752" b="1" dirty="0">
                <a:solidFill>
                  <a:srgbClr val="0432FF"/>
                </a:solidFill>
              </a:rPr>
              <a:t>£6.00</a:t>
            </a:r>
            <a:r>
              <a:rPr lang="en-GB" sz="4752" dirty="0">
                <a:solidFill>
                  <a:srgbClr val="0432FF"/>
                </a:solidFill>
              </a:rPr>
              <a:t>!  So please try your best!</a:t>
            </a:r>
          </a:p>
          <a:p>
            <a:pPr algn="just"/>
            <a:endParaRPr lang="en-GB" sz="4752" dirty="0">
              <a:solidFill>
                <a:srgbClr val="0070C0"/>
              </a:solidFill>
            </a:endParaRPr>
          </a:p>
        </p:txBody>
      </p:sp>
    </p:spTree>
    <p:extLst>
      <p:ext uri="{BB962C8B-B14F-4D97-AF65-F5344CB8AC3E}">
        <p14:creationId xmlns:p14="http://schemas.microsoft.com/office/powerpoint/2010/main" val="230998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6219A-8546-E1BA-5A0B-1D26FDF90A8D}"/>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6333" r="25200" b="7198"/>
          <a:stretch/>
        </p:blipFill>
        <p:spPr>
          <a:xfrm>
            <a:off x="7330698" y="2382899"/>
            <a:ext cx="8769678" cy="6512940"/>
          </a:xfrm>
          <a:prstGeom prst="rect">
            <a:avLst/>
          </a:prstGeom>
        </p:spPr>
      </p:pic>
      <p:sp>
        <p:nvSpPr>
          <p:cNvPr id="4" name="TextBox 3">
            <a:extLst>
              <a:ext uri="{FF2B5EF4-FFF2-40B4-BE49-F238E27FC236}">
                <a16:creationId xmlns:a16="http://schemas.microsoft.com/office/drawing/2014/main" id="{CC1A79D3-3CAD-0BC5-ED73-218F2EFC85C4}"/>
              </a:ext>
            </a:extLst>
          </p:cNvPr>
          <p:cNvSpPr txBox="1"/>
          <p:nvPr/>
        </p:nvSpPr>
        <p:spPr>
          <a:xfrm>
            <a:off x="221147" y="476607"/>
            <a:ext cx="7437043" cy="5753050"/>
          </a:xfrm>
          <a:prstGeom prst="rect">
            <a:avLst/>
          </a:prstGeom>
          <a:noFill/>
        </p:spPr>
        <p:txBody>
          <a:bodyPr wrap="square" rtlCol="0">
            <a:spAutoFit/>
          </a:bodyPr>
          <a:lstStyle/>
          <a:p>
            <a:pPr algn="just"/>
            <a:endParaRPr lang="en-GB" sz="4107" dirty="0"/>
          </a:p>
          <a:p>
            <a:pPr algn="just"/>
            <a:r>
              <a:rPr lang="en-GB" sz="4107" dirty="0"/>
              <a:t>For each pair of pictures, you will also see a “context” circle above.</a:t>
            </a:r>
          </a:p>
          <a:p>
            <a:pPr algn="just"/>
            <a:endParaRPr lang="en-GB" sz="4107" dirty="0"/>
          </a:p>
          <a:p>
            <a:pPr algn="just"/>
            <a:r>
              <a:rPr lang="en-GB" sz="4107" dirty="0"/>
              <a:t>This context circle does not relate to your choice, but it will *</a:t>
            </a:r>
            <a:r>
              <a:rPr lang="en-GB" sz="4107" b="1" dirty="0"/>
              <a:t>always</a:t>
            </a:r>
            <a:r>
              <a:rPr lang="en-GB" sz="4107" dirty="0"/>
              <a:t>* be shown with the same pair of pictures.</a:t>
            </a:r>
            <a:endParaRPr lang="en-GB" sz="3928" dirty="0"/>
          </a:p>
          <a:p>
            <a:pPr algn="just"/>
            <a:endParaRPr lang="en-GB" sz="3928" dirty="0"/>
          </a:p>
        </p:txBody>
      </p:sp>
      <p:sp>
        <p:nvSpPr>
          <p:cNvPr id="5" name="Rectangle 4">
            <a:extLst>
              <a:ext uri="{FF2B5EF4-FFF2-40B4-BE49-F238E27FC236}">
                <a16:creationId xmlns:a16="http://schemas.microsoft.com/office/drawing/2014/main" id="{28FDE542-5CF7-D8CA-97FC-8B5855743829}"/>
              </a:ext>
            </a:extLst>
          </p:cNvPr>
          <p:cNvSpPr/>
          <p:nvPr/>
        </p:nvSpPr>
        <p:spPr>
          <a:xfrm>
            <a:off x="12739607" y="2382899"/>
            <a:ext cx="2479729" cy="23750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343F85-1BBE-0895-EE16-D2E4039ED2D8}"/>
              </a:ext>
            </a:extLst>
          </p:cNvPr>
          <p:cNvSpPr txBox="1"/>
          <p:nvPr/>
        </p:nvSpPr>
        <p:spPr>
          <a:xfrm>
            <a:off x="13006834" y="2691412"/>
            <a:ext cx="2212502" cy="1323439"/>
          </a:xfrm>
          <a:prstGeom prst="rect">
            <a:avLst/>
          </a:prstGeom>
          <a:noFill/>
        </p:spPr>
        <p:txBody>
          <a:bodyPr wrap="square" rtlCol="0">
            <a:spAutoFit/>
          </a:bodyPr>
          <a:lstStyle/>
          <a:p>
            <a:pPr algn="just"/>
            <a:r>
              <a:rPr lang="en-GB" sz="4000" dirty="0"/>
              <a:t>‘context’ circle</a:t>
            </a:r>
          </a:p>
        </p:txBody>
      </p:sp>
    </p:spTree>
    <p:extLst>
      <p:ext uri="{BB962C8B-B14F-4D97-AF65-F5344CB8AC3E}">
        <p14:creationId xmlns:p14="http://schemas.microsoft.com/office/powerpoint/2010/main" val="2800563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41188</TotalTime>
  <Words>2851</Words>
  <Application>Microsoft Macintosh PowerPoint</Application>
  <PresentationFormat>Custom</PresentationFormat>
  <Paragraphs>341</Paragraphs>
  <Slides>41</Slides>
  <Notes>0</Notes>
  <HiddenSlides>8</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41</vt:i4>
      </vt:variant>
    </vt:vector>
  </HeadingPairs>
  <TitlesOfParts>
    <vt:vector size="49" baseType="lpstr">
      <vt:lpstr>Aptos</vt:lpstr>
      <vt:lpstr>Arial</vt:lpstr>
      <vt:lpstr>Calibri</vt:lpstr>
      <vt:lpstr>Calibri Light</vt:lpstr>
      <vt:lpstr>Google Sans</vt:lpstr>
      <vt:lpstr>Roboto</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Elliott Wimmer</cp:lastModifiedBy>
  <cp:revision>256</cp:revision>
  <dcterms:created xsi:type="dcterms:W3CDTF">2023-05-23T15:53:47Z</dcterms:created>
  <dcterms:modified xsi:type="dcterms:W3CDTF">2024-04-01T15:55:43Z</dcterms:modified>
</cp:coreProperties>
</file>